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326" r:id="rId7"/>
    <p:sldId id="261" r:id="rId8"/>
    <p:sldId id="262" r:id="rId9"/>
    <p:sldId id="263" r:id="rId10"/>
    <p:sldId id="264" r:id="rId11"/>
    <p:sldId id="265" r:id="rId12"/>
    <p:sldId id="267" r:id="rId13"/>
    <p:sldId id="268" r:id="rId14"/>
    <p:sldId id="269" r:id="rId15"/>
    <p:sldId id="270" r:id="rId16"/>
    <p:sldId id="327" r:id="rId17"/>
    <p:sldId id="272" r:id="rId18"/>
    <p:sldId id="331" r:id="rId19"/>
    <p:sldId id="274" r:id="rId20"/>
    <p:sldId id="275" r:id="rId21"/>
    <p:sldId id="277" r:id="rId22"/>
    <p:sldId id="329" r:id="rId23"/>
    <p:sldId id="278" r:id="rId24"/>
    <p:sldId id="279" r:id="rId25"/>
    <p:sldId id="332" r:id="rId26"/>
    <p:sldId id="280" r:id="rId27"/>
    <p:sldId id="281" r:id="rId28"/>
    <p:sldId id="282" r:id="rId29"/>
    <p:sldId id="333" r:id="rId30"/>
    <p:sldId id="334" r:id="rId31"/>
    <p:sldId id="284" r:id="rId32"/>
    <p:sldId id="335" r:id="rId33"/>
    <p:sldId id="285" r:id="rId34"/>
    <p:sldId id="286" r:id="rId35"/>
    <p:sldId id="336" r:id="rId36"/>
    <p:sldId id="337" r:id="rId37"/>
    <p:sldId id="325" r:id="rId38"/>
    <p:sldId id="338" r:id="rId39"/>
    <p:sldId id="339" r:id="rId40"/>
    <p:sldId id="293" r:id="rId41"/>
    <p:sldId id="294" r:id="rId42"/>
    <p:sldId id="295" r:id="rId43"/>
    <p:sldId id="296" r:id="rId44"/>
    <p:sldId id="342" r:id="rId45"/>
    <p:sldId id="299" r:id="rId46"/>
    <p:sldId id="343" r:id="rId47"/>
    <p:sldId id="301" r:id="rId48"/>
    <p:sldId id="302" r:id="rId49"/>
    <p:sldId id="340" r:id="rId50"/>
    <p:sldId id="303" r:id="rId51"/>
    <p:sldId id="341" r:id="rId52"/>
    <p:sldId id="305" r:id="rId53"/>
    <p:sldId id="323" r:id="rId54"/>
    <p:sldId id="306" r:id="rId55"/>
    <p:sldId id="307" r:id="rId56"/>
    <p:sldId id="308"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96" y="-3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17.wmf"/><Relationship Id="rId4" Type="http://schemas.openxmlformats.org/officeDocument/2006/relationships/image" Target="../media/image116.wmf"/><Relationship Id="rId3" Type="http://schemas.openxmlformats.org/officeDocument/2006/relationships/image" Target="../media/image115.wmf"/><Relationship Id="rId2" Type="http://schemas.openxmlformats.org/officeDocument/2006/relationships/image" Target="../media/image94.wmf"/><Relationship Id="rId1" Type="http://schemas.openxmlformats.org/officeDocument/2006/relationships/image" Target="../media/image11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1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137.wmf"/><Relationship Id="rId4" Type="http://schemas.openxmlformats.org/officeDocument/2006/relationships/image" Target="../media/image136.wmf"/><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3.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169.wmf"/><Relationship Id="rId4" Type="http://schemas.openxmlformats.org/officeDocument/2006/relationships/image" Target="../media/image165.wmf"/><Relationship Id="rId3" Type="http://schemas.openxmlformats.org/officeDocument/2006/relationships/image" Target="../media/image163.wmf"/><Relationship Id="rId2" Type="http://schemas.openxmlformats.org/officeDocument/2006/relationships/image" Target="../media/image167.wmf"/><Relationship Id="rId1"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 Id="rId3" Type="http://schemas.openxmlformats.org/officeDocument/2006/relationships/image" Target="../media/image61.wmf"/><Relationship Id="rId2" Type="http://schemas.openxmlformats.org/officeDocument/2006/relationships/image" Target="../media/image59.wmf"/><Relationship Id="rId1" Type="http://schemas.openxmlformats.org/officeDocument/2006/relationships/image" Target="../media/image58.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313 467,'2'0,"-1"1,0-1,0 2,1-2,1 2,0-1,-1-1,0 2,0-1,1-1,-1 2,0-1,0-1,0 1,1 1,-2-2,1 1,0 0,-1 0,-1 0,1-1,-1 1,1-1,0 1,0-1,-1 1,1-1,0 1,0-1,0 0,0 1,-1 0,1-1,0 0,0 0,0 0,-1 1,1-1,-1 1,1-1,0 0,0 0,-1 1,1 0,0-1,0 1,0-1,-1 1,1-1,0 0,0 0,-1 1,1 0,0-1,0 1,0-1,-1 1,1-1,0 0,0 0,0 1,-1 0,1-1,-1 1,1-1,0 0,0 0,-1 1,1 0,0 0,0-1,-1 1,1-1,0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66 980,'0'-1,"1"1,0 0,0 0,1 0,-1 0,0 0,0 0,0 0,0 0,0 0,0 0,0 0,0 0,0 0,-1 1,1-1,0 0,0 1,0-1,-1 1,1 0,0-1,0 1,0-1,0 0,0 1,0-1,0 1,-1 0,1-1,0 0,0 1,0 0,0-1,-1 1,1 0,0-1,-1 1,1-1,0 0,0 1,0 0,0 0,0-1,0 1,0 0,0-1,0 1,-1 0,1-1,-1 1,1-1,0 0,0 1,0-1,-1 1,1 0,0-1,-1 1,1-1,0 1,-1 0,1 0,0-1,-1 1,1-1,-1 1,1-1,-1 1,1 0,-1 0,1-1,-1 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131 964,'0'-1,"-1"1,0 0,0 0,0 1,0-1,0 0,1 1,-1-1,0 1,0 0,0-1,-1 1,1-1,0 1,0 0,0-1,1 1,-2-1,1 0,1 1,-1 0,0-1,0 0,1 1,-1-1,0 1,0-1,1 1,-1-1,0 0,0 0,1 1,-1-1,1 1,-1-1,1 1,-1-1,0 0,0 1,1 0,-1-1,1 1,-1-1,0 1,0-1,1 1,-1-1,1 1,-1 0,0 0,0 0,0-1,1 1,0 0,-1-1,1 1,-1-1,1 1,-1-1,0 0,1 1,0 0,-1 0,0 0,1 0,-1-1,1 1,-1-1,0 1,0 0,0-1,1 1,-1-1,1 1,-1-1,1 1,-1-1,0 1,0-1,1 1,0 0,-1-1,1 1,-1-1,0 0,0 0,1 1,-1-1,1 1,-1-1,1 1,-1 0,0-1,1 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139 971,'0'1,"-1"-1,1 1,-1-1,1 1,-1-1,0 1,0 0,0-1,0 1,0-1,0 1,0 0,-1 0,1 0,-1 0,1 0,0-1,1 1,-1-1,0 1,0 0,0-1,1 1,-1-1,0 1,0 0,0-1,1 1,-1-1,0 0,1 1,-1-1,0 1,1 0,-1-1,0 1,0 0,0-1,1 1,-1 0,0-1,1 1,-1-1,1 1,-1-1,-1 1,2 0,-1-1,0 1,0 0,0-1,0 0,1 1,0 0,-1-1,0 0,1 1,-1-1,0 0,1 1,-1-1,0 1,0 0,1 0,-1-1,0 0,1 1,-1-1,0 0,1 1,-1-1,1 1,-1-1,1 1,-1-1,0 1,0 0,1 0,-1-1,1 1,-1-1,0 0,1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69 980,'0'1,"0"0,1-1,0 0,0 1,0 0,0-1,-1 1,1-1,0 0,0 1,0-1,0 0,0 1,0-1,0 1,0-1,1 0,-2 1,1-1,1 0,-1 0,-1 1,1-1,0 0,0 0,0 0,0 0,-1 1,1-1,0 1,0-1,0 1,0-1,0 0,-1 1,1-1,0 0,0 0,-1 1,1-1,0 0,0 0,-1 1,1-1,0 0,0 1,0 0,1 0,-2 0,1-1,0 1,0-1,0 1,0-1,-1 1,1-1,0 1,0-1,-1 1,1-1,-1 1,1 0,0-1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1:1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394 533,'0'1,"0"0,0 0,0 0,0 0,0 0,0 0,0 0,1-1,0 0,-1 1,0 0,0 0,0 0,0 0,1-1,-1 1,0 0,0 0,0 0,0 0,0 0,0 0,0 0,1-1,-1 1,0 0,0 0,0 0,0 0,0 0,0 0,0 0,0 0,0 0,0 0,0 0,0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611 452,'1'-1,"0"1,0 0,0 0,0 0,-1 1,1-1,0 0,-1 1,1 0,0 1,0-1,-1 0,1 0,-1 1,1-1,0 0,-1 0,1 0,0 0,-1 1,2-1,-2 0,0 0,1-1,-1 1,0 0,1 0,-1 0,0 0,0 0,1 0,0-1,-1 1,0 0,0 0,1-1,-1 1,0 0,0 0,1-1,-1 1,0 0,0 0,0 0,0 0,1-1,0 1,-1 0,0 0,0 0,0 0,0 0,0 0,0 0,0 0,-1-1,0 0,0 0,0 0,0 0,0 0,0 0,0 0,0 0,0 0,0 0,0 0,0 0,0 0,0 0,0 0,0 0,0 0,0 0,0 0,0 0,1-1,-1 1,1-1,0 0,1 1,-1-1,1 0,0 1,-1-1,0 0,1 0,0 1,-1-1,0 0,1 0,0 1,-1-1,0 0,0 0,1 0,-1 0,1 1,-1-1,0 0,1 0,0 1,-1-1,0 0,0 0,1 1,-1-1,0 0,1 0,-1 0,0 0,0 0,0 0,0 0,0 0,0 0,1 0,0 1,-1-1,0 0,0 0,0 0,0 0,0 0,0 0,0 0,1 0,-1 0,0 0,0 0,1 1,-1-1,0 0,0 0,0 0,0 0,-1 1,0 1,0-1,1 1,-1-1,1 1,-1 0,1 0,-1-1,0 1,1 0,0 0,-1-1,1 1,0 0,-1-1,1 1,0 0,-1-1,0 1,0 0,1 0,-1 0,1 0,-1-1,0 1,1 0,0 0,-1 0,0 0,0 0,1 0,-1-1,1 1,-1 0,1 0,-1-1,1 1,0 0,-1 0,1 0,-1 0,1 0,-1-1,1 1,0 0,-1 0,1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608 521,'2'-1,"-1"1,0 0,1 0,-1 0,-1-1,1 1,0 0,0 0,0 0,-1-1,1 1,0 0,0 0,-1-1,1 1,0 0,-1-1,1 1,0 0,0 0,0 0,-1-1,1 1,0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621 500,'0'1,"0"0,0 0,0 0,0 0,0 0,0 0,0 0,0 0,0 0,0 0,0 0,0 0,0 0,0 0,0 0,0 0,0 0,0 0,0 0,0 0,0 0,0 0,0 0,0 0,0 0,0 0,0 0,0 0,0 0,0 0,0 0,0 0,0 0,0 0,0 0,0 0,0 0,0 0,1 0,0-1,-1 1,1-1,-1 1,1-1,0 0,-1 1,1-1,0 0,0 0,0 0,0 0,0 0,0 0,0 0,0 0,0 0,0-1,-1 0,0 0,0 0,0 0,0 0,0 0,0 0,0 0,0 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277 450,'0'-1,"-1"1,0 0,0 0,0 0,0 0,0 0,0 0,0 0,0 0,0 0,0 0,0 0,0 0,1 1,-1-1,0 1,0 0,1 0,-1-1,1 1,-1-1,0 0,1 1,-1 0,1 0,-1-1,1 1,-1-1,0 1,1 0,-1-1,1 1,-1 0,1 0,0 0,-1-1,0 0,1 1,0 0,-1-1,1 1,-1-1,1 1,0 0,0 0,0 0,0 0,-1 0,1 0,0 0,0 0,0 0,0 0,0 0,0 0,0 0,0 0,0 0,0 0,0 0,0 0,0 0,1-1,0 0,0 0,0 0,0 0,0 0,0 0,0 0,0 0,0 0,0-1,0 1,-1-1,1 1,-1-1,1 1,0 0,-1-1,1 1,0-1,0 1,-1-1,1 0,0 0,0 1,0 0,-1-1,0 0,0 0,0 0,0 0,0 0,0 0,0 0,0 0,0 0,-1 1,0-1,1 0,-1 1,0 0,0-1,0 1,0 0,0 0,0 0,1-1,-1 1,0 0,0 0,0 0,0 0,0 0,0 0,0 0,1 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272 337,'0'-1,"-1"1,0 0,0 0,0 0,0 0,0 0,0 0,0 0,1 1,-1-1,0 1,0 0,1 0,-1-1,0 1,0-1,1 1,0 0,-1-1,1 1,-1 0,1 0,-1 0,1 0,-1-1,0 1,1 0,0 0,-1-1,1 1,-1 0,1 0,0 0,0 0,0 0,0 0,0 0,0 0,0 0,0 0,0 0,0 0,0 0,0 0,0 0,0 0,0 0,0 0,0 0,0 0,1-1,0 0,0 0,0 0,0 0,0 0,0 0,0 0,0 0,0-1,0 1,-1-1,1 1,-1-1,1 1,0-1,-1 0,0 0,1 0,0 1,-1-1,0 0,1 1,-1-1,0 0,0 0,0 0,0 0,0 0,0 0,0 0,0 0,-1 0,0 1,1-1,-1 1,1-1,0 0,-1 1,1-1,-1 1,1-1,-1 1,0 0,0 0,0 0,0 0,0 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403 467,'0'-1,"-1"1,0 0,0 0,0 0,0 0,0 0,0 0,0 0,0 0,0 0,0 0,1 1,-1-1,0 0,0 0,0 0,0 0,1 1,-1-1,1 1,-1-1,0 0,0 0,0 0,0 1,0-1,0 0,0 0,0 0,1 1,-1-1,1 1,-1-1,0 1,0-1,0 1,0-1,0 0,0 1,1 0,-1-1,1 1,-1-1,0 0,1 1,-1-1,0 1,0-1,1 1,-1-1,1 1,-1-1,1 1,-1-1,0 0,1 1,-1-1,0 1,0 0,1 0,-1-1,1 1,-1-1,0 1,0-1,1 1,-1 0,0-1,1 1,-1-1,0 0,0 1,0-1,1 1,-1-1,0 0,1 1,-1-1,1 1,-1-1,1 1,-1-1,0 1,1 0,-1-1,0 1,0-1,1 1,-1-1,0 0,1 1,0 0,-1-1,0 0,1 1,-1-1,0 0,1 1,-1-1,0 1,1 0,-1-1,0 0,1 1,-1-1,0 1,0-1,0 1,1 0,-1-1,0 0,0 0,1 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600 710,'-1'0,"0"0,0 0,0 0,0 0,0 0,0 0,0 0,0 1,0 0,0-1,1 1,-1-1,0 1,0-1,0 1,1 0,-1-1,0 1,0-1,1 1,0 0,0 0,0 0,-1-1,1 1,0 0,0 0,0 0,0 0,0 0,0 0,0 0,0 0,0 0,0 0,0 0,0 0,0 0,0 0,0 0,0 0,0 0,0 0,0 0,0 0,0 0,1-1,0 0,-1 1,1-1,0 0,0 0,0 0,0 0,-1-1,1 1,-1-1,1 0,-1 0,0 0,1 1,-1-1,0 0,0 0,0 0,1 0,0 1,-1-1,0 0,0 0,1 0,0 1,-1-1,0 0,0 0,0 0,0 0,0 0,0 0,0 0,0 0,0 0,-1 1,0 0,0 0,0 0,0 0,0 0,0 0,0 0,0 0,1 1,-1-1,0 1</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13T21:10:5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600 825,'0'-1,"-1"1,0 0,0 0,0 0,0 0,0 0,0 0,0 0,0 0,0 0,0 0,0 0,1 1,-1 0,0 0,0-1,1 1,-1-1,1 1,0 0,-1 0,1 0,-1-1,0 1,1 0,0 0,0 0,0 0,0 0,0 0,0 0,0 0,0 0,0 0,-1-1,1 1,0 0,-1-1,1 1,0 0,-1 0,1 0,0 0,0 0,0 0,0 0,0 0,0 0,0 0,0 0,0 0,1-1,0 0,0 0,0 0,0 0,0 0,0 0,0 0,0 0,0 0,0 0,0 0,0 0,0 0,0 0,0 0,-1-1,1 1,-1-1,1 1,-1-1,0 0,0 0,1 1,-1-1,0 0,1 0,-1 0,0 0,0 0,0 0,0 0,0 0,0 0,0 0,0 0,0 0,0 0,0 0,-1 1,1-1,-1 1,0 0,0 0,0 0,0 0,0 0,0 0,0 0,0 0,0 0,0 0,0 0,0 0,0 0,0 0,0 0,0 0,1 1,-1 0,1 0,0 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312 528,'0'-1,"1"1,-1-1,0 0,1 1,0 0,0 0,0 0,0 0,-1-1,1 1,0 0,0-1,0 1,0 0,0 0,0 0,0-1,0 1,0 0,0 0,0 0,0 0,0 0,0 1,0-1,-1 1,0 0,0 0,0 0,0 0,0 0,0 0,0 0,0 0,0 0,-1 0,0-1,1 1,-1-1,0 1,0-1,1 1,-1-1,0 0,1 1,-1-1,0 0,0 0,0 0,2 0,0 0,0 0,0 0,0 0,0 0,0 0,1 0,-1 0,0 0,0 0,0 1,0-1,0 1,0-1,0 1,-1 0,1-1,-1 1,0 0,0 0,0 0,0 0,0 0,0 0,0 0,0 0,-1-1,0 1,1 0,-1-1,0 0,1 1,-1 0,0-1,1 1,-1-1,0 0,1 1,-1-1,0 0,0 0,1 1,-1-1,1 1,-1-1,0 0,0 0,0 0,0 0,0 0,0 0,0-1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354 525,'0'-1,"0"0,1 1,0 0,-1-1,1 1,0 0,0 0,0 0,0 0,0 0,0 0,0 0,-1 1,1-1,-1 1,0 0,0 0,0 0,0 0,0 0,0 0,0 0,0 0,-1 1,0-2,1 1,-1 0,1 0,-1-1,0 1,1 0,-1-1,1 1,-1 0,1 0,-1-1,1 1,-1-1,1 1,0 0,-1 0,1 0,-1-1,1 1,0 0,0 0,-1-1,1 1,0 0,0 0,0 0,0 0,0 0,0 0,0 0,0 0,0 0,1-1,1 0,-1 1,0-1,0 0,0 0,0 0,0 0,0 0,0 0,0 0,0 0,0-1,0 1,-1-1,0 0,0 0,0 0,0 0,-1 1,1-1,-1 0,1 0,-1 1,1-1,0 0,0 0,0 0,0 0,0 0,-1 1,0-1,1 0,0 0,0 0,0 0,0 0,-1 0,1 0,-1 1,1-1,0 0,-1 0,0 0,1 0,0 0,-1 1,0 0,1-1,-1 1,0-1,1 0,0 0,0 0,-1 1,1-1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380 551,'1'0,"0"0,0 0,0 0,0 0,0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383 520,'0'-1,"0"0,1 0,0 1,0 0,0 0,1 0,-1 0,0 0,0 0,0 0,0 0,0 0,0 0,0 0,0 0,0 0,0 0,0-1,0 1,0 0,-2 1,1 0,0 0,-1 0,1 0,-1-1,1 1,0 0,0 0,0 1,-1-2,1 1,0 0,0 0,-1 0,1 0,0 0,0 0,0 0,-1 0,1 0,0 0,0 0,0 0,0 0,-1-1,1 1,0 0,0 0,0 0,0 0,0 0,-1-1,1 1,0 0,0 0,0 0,0 0,0 0,-1-1,1 1,0 0,-1-1,1 1,0 0,-1-1,1 1,0 0,0 0,-1 0,1 0,0 0,-1-1,1 1,0 0,0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431 514,'0'1,"0"0,-1-1,1 1,0 0,0 0,0 0,0 0,0 0,0 0,0 0,0 0,0 0,0 0,0 0,1-1,0 0,0 0,0 0,0 0,0 0,0 0,0 0,0 0,0 0,0 0,0 0,0 0,0 0,0 0,0 0,-1-1,1 1,-1-1,0 0,0 0,1 1,-1-1,0 0,0 0,0 0,0 0,0 0,0 0,0 0,0 0,-1 0,0 1,1-1,-1 1,0 0,0-1,0 1,0-1,0 1,0 0,0 0,0 0,0 0,0 0,0 0,0 0,0 0,0 0,0 0,0 0,1 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468 506,'-1'0,"0"0,0 0,1 1,-1-1,1 1,-1-1,1 1,-1-1,0 1,1 0,-1 0,0-1,0 1,1 0,-1-1,1 1,-1-1,1 1,-1 0,0 0,0 0,1 0,-1-1,1 1,-1 0,0 0,1 0,-1 0,1 0,-1-1,1 1,-1 0,0-1,1 1,0 0,-1-1,1 1,-1-1,1 1,0 0,-1 0,1 0,-1-1,1 1,-1-1,1 1,0 0,-1 0,1 0,-1-1,0 0,1 1,0 0,-1-1,1 1,0 0,-1-1,1 1,0 0,-1-1,0 1,1 0,-1-1,1 1,-1-1,1 1,0 0,-1-1,0 1,1 0,-1-1,1 1,0 0,-1-1,1 1,-1-1,1 1,0 0,0 0,-1-1,1 1,-1-1,1 1,-1-1,1 1,0 0,-1 0,0 0,0-1,1 1,0 0,-1-1,1 1,-1 0,1 0,0 0,-1-1,0 1,1 0,-1-1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4-08T18:48:07"/>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450 547,'0'-1,"-1"1,0 0,0 0,1 1,-1-1,0 1,0-1,1 1,-1 0,1 0,-1-1,0 1,1 0,0 0,0 0,0 0,0 0,0 0,0 0,0 0,0 0,0 0,0 0,1-1,0 0,0 0,0 0,0 0,0 0,-1-1,1 1,-1-1,1 1,-1-1,1 1,-1-1,1 1,-1-1,0 0,1 1,-1-1,1 1,-1-1,0 0,0 0,0 0,0 0,1 1,-1-1,0 0,1 1,-1-1,0 0,1 1,-1-1,0 0,0 0,-1 1,1-1,-1 1,0 0,0 0,0 0,0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fld id="{FA9F06EB-BA47-4F4E-930F-9F5384094F18}" type="datetimeFigureOut">
              <a:rPr lang="zh-CN" altLang="en-US" smtClean="0"/>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lstStyle>
          <a:p>
            <a:fld id="{47CC310F-82DA-4D8E-97A7-C7F9AF9EEC9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C310F-82DA-4D8E-97A7-C7F9AF9EEC9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C310F-82DA-4D8E-97A7-C7F9AF9EEC9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C310F-82DA-4D8E-97A7-C7F9AF9EEC9D}"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C310F-82DA-4D8E-97A7-C7F9AF9EEC9D}" type="slidenum">
              <a:rPr lang="zh-CN" altLang="en-US" smtClean="0"/>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C310F-82DA-4D8E-97A7-C7F9AF9EEC9D}" type="slidenum">
              <a:rPr lang="zh-CN" altLang="en-US" smtClean="0"/>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C310F-82DA-4D8E-97A7-C7F9AF9EEC9D}"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C310F-82DA-4D8E-97A7-C7F9AF9EEC9D}" type="slidenum">
              <a:rPr lang="zh-CN" altLang="en-US" smtClean="0"/>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9F06EB-BA47-4F4E-930F-9F5384094F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CC310F-82DA-4D8E-97A7-C7F9AF9EEC9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FA9F06EB-BA47-4F4E-930F-9F5384094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C310F-82DA-4D8E-97A7-C7F9AF9EEC9D}"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FA9F06EB-BA47-4F4E-930F-9F5384094F18}" type="datetimeFigureOut">
              <a:rPr lang="zh-CN" altLang="en-US" smtClean="0"/>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47CC310F-82DA-4D8E-97A7-C7F9AF9EEC9D}" type="slidenum">
              <a:rPr lang="zh-CN" altLang="en-US" smtClean="0"/>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8" name="任意多边形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dirty="0" smtClean="0"/>
              <a:t>单击此处编辑母版标题样式</a:t>
            </a:r>
            <a:endParaRPr kumimoji="0" lang="en-US" dirty="0"/>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dirty="0" smtClean="0"/>
              <a:t>单击此处编辑母版文本样式</a:t>
            </a:r>
            <a:endParaRPr kumimoji="0" lang="zh-CN" altLang="en-US" dirty="0" smtClean="0"/>
          </a:p>
          <a:p>
            <a:pPr lvl="1" eaLnBrk="1" latinLnBrk="0" hangingPunct="1"/>
            <a:r>
              <a:rPr kumimoji="0" lang="zh-CN" altLang="en-US" dirty="0" smtClean="0"/>
              <a:t>第二级</a:t>
            </a:r>
            <a:endParaRPr kumimoji="0" lang="zh-CN" altLang="en-US" dirty="0" smtClean="0"/>
          </a:p>
          <a:p>
            <a:pPr lvl="2" eaLnBrk="1" latinLnBrk="0" hangingPunct="1"/>
            <a:r>
              <a:rPr kumimoji="0" lang="zh-CN" altLang="en-US" dirty="0" smtClean="0"/>
              <a:t>第三级</a:t>
            </a:r>
            <a:endParaRPr kumimoji="0" lang="zh-CN" altLang="en-US" dirty="0" smtClean="0"/>
          </a:p>
          <a:p>
            <a:pPr lvl="3" eaLnBrk="1" latinLnBrk="0" hangingPunct="1"/>
            <a:r>
              <a:rPr kumimoji="0" lang="zh-CN" altLang="en-US" dirty="0" smtClean="0"/>
              <a:t>第四级</a:t>
            </a:r>
            <a:endParaRPr kumimoji="0" lang="zh-CN" altLang="en-US" dirty="0" smtClean="0"/>
          </a:p>
          <a:p>
            <a:pPr lvl="4" eaLnBrk="1" latinLnBrk="0" hangingPunct="1"/>
            <a:r>
              <a:rPr kumimoji="0" lang="zh-CN" altLang="en-US" dirty="0" smtClean="0"/>
              <a:t>第五级</a:t>
            </a:r>
            <a:endParaRPr kumimoji="0" lang="en-US" dirty="0"/>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ea typeface="等线" panose="02010600030101010101" pitchFamily="2" charset="-122"/>
              </a:defRPr>
            </a:lvl1pPr>
          </a:lstStyle>
          <a:p>
            <a:fld id="{FA9F06EB-BA47-4F4E-930F-9F5384094F18}" type="datetimeFigureOut">
              <a:rPr lang="zh-CN" altLang="en-US" smtClean="0"/>
            </a:fld>
            <a:endParaRPr lang="zh-CN" altLang="en-US" dirty="0"/>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ea typeface="等线" panose="02010600030101010101" pitchFamily="2" charset="-122"/>
              </a:defRPr>
            </a:lvl1pPr>
          </a:lstStyle>
          <a:p>
            <a:endParaRPr lang="zh-CN" altLang="en-US" dirty="0"/>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ea typeface="等线" panose="02010600030101010101" pitchFamily="2" charset="-122"/>
              </a:defRPr>
            </a:lvl1pPr>
          </a:lstStyle>
          <a:p>
            <a:fld id="{47CC310F-82DA-4D8E-97A7-C7F9AF9EEC9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等线" panose="02010600030101010101" pitchFamily="2" charset="-122"/>
          <a:cs typeface="+mj-cs"/>
        </a:defRPr>
      </a:lvl1pPr>
    </p:titleStyle>
    <p:bodyStyle>
      <a:lvl1pPr marL="365760" indent="-255905"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等线" panose="02010600030101010101" pitchFamily="2" charset="-122"/>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等线" panose="02010600030101010101" pitchFamily="2" charset="-122"/>
          <a:cs typeface="+mn-cs"/>
        </a:defRPr>
      </a:lvl2pPr>
      <a:lvl3pPr marL="859790"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等线" panose="02010600030101010101" pitchFamily="2" charset="-122"/>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等线" panose="02010600030101010101" pitchFamily="2" charset="-122"/>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等线" panose="02010600030101010101" pitchFamily="2" charset="-122"/>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3.bin"/><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33.wmf"/><Relationship Id="rId5" Type="http://schemas.openxmlformats.org/officeDocument/2006/relationships/oleObject" Target="../embeddings/oleObject5.bin"/><Relationship Id="rId4" Type="http://schemas.openxmlformats.org/officeDocument/2006/relationships/image" Target="../media/image32.png"/><Relationship Id="rId3" Type="http://schemas.openxmlformats.org/officeDocument/2006/relationships/image" Target="../media/image31.wmf"/><Relationship Id="rId2" Type="http://schemas.openxmlformats.org/officeDocument/2006/relationships/oleObject" Target="../embeddings/oleObject4.bin"/><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9" Type="http://schemas.openxmlformats.org/officeDocument/2006/relationships/image" Target="../media/image36.wmf"/><Relationship Id="rId8" Type="http://schemas.openxmlformats.org/officeDocument/2006/relationships/oleObject" Target="../embeddings/oleObject11.bin"/><Relationship Id="rId7" Type="http://schemas.openxmlformats.org/officeDocument/2006/relationships/oleObject" Target="../embeddings/oleObject10.bin"/><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35.wmf"/><Relationship Id="rId3" Type="http://schemas.openxmlformats.org/officeDocument/2006/relationships/oleObject" Target="../embeddings/oleObject7.bin"/><Relationship Id="rId2" Type="http://schemas.openxmlformats.org/officeDocument/2006/relationships/image" Target="../media/image34.wmf"/><Relationship Id="rId11" Type="http://schemas.openxmlformats.org/officeDocument/2006/relationships/vmlDrawing" Target="../drawings/vmlDrawing5.vml"/><Relationship Id="rId10" Type="http://schemas.openxmlformats.org/officeDocument/2006/relationships/slideLayout" Target="../slideLayouts/slideLayout7.xml"/><Relationship Id="rId1"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wmf"/><Relationship Id="rId7" Type="http://schemas.openxmlformats.org/officeDocument/2006/relationships/oleObject" Target="../embeddings/oleObject14.bin"/><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oleObject" Target="../embeddings/oleObject13.bin"/><Relationship Id="rId3" Type="http://schemas.openxmlformats.org/officeDocument/2006/relationships/image" Target="../media/image34.wmf"/><Relationship Id="rId2" Type="http://schemas.openxmlformats.org/officeDocument/2006/relationships/oleObject" Target="../embeddings/oleObject12.bin"/><Relationship Id="rId12" Type="http://schemas.openxmlformats.org/officeDocument/2006/relationships/vmlDrawing" Target="../drawings/vmlDrawing6.vml"/><Relationship Id="rId11" Type="http://schemas.openxmlformats.org/officeDocument/2006/relationships/slideLayout" Target="../slideLayouts/slideLayout7.xml"/><Relationship Id="rId10" Type="http://schemas.openxmlformats.org/officeDocument/2006/relationships/image" Target="../media/image30.png"/><Relationship Id="rId1" Type="http://schemas.openxmlformats.org/officeDocument/2006/relationships/image" Target="../media/image37.emf"/></Relationships>
</file>

<file path=ppt/slides/_rels/slide15.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png"/><Relationship Id="rId3" Type="http://schemas.openxmlformats.org/officeDocument/2006/relationships/image" Target="../media/image42.wmf"/><Relationship Id="rId2" Type="http://schemas.openxmlformats.org/officeDocument/2006/relationships/oleObject" Target="../embeddings/oleObject15.bin"/><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1.png"/><Relationship Id="rId4" Type="http://schemas.openxmlformats.org/officeDocument/2006/relationships/image" Target="../media/image55.png"/><Relationship Id="rId3" Type="http://schemas.openxmlformats.org/officeDocument/2006/relationships/image" Target="../media/image54.wmf"/><Relationship Id="rId2" Type="http://schemas.openxmlformats.org/officeDocument/2006/relationships/oleObject" Target="../embeddings/oleObject16.bin"/><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9" Type="http://schemas.openxmlformats.org/officeDocument/2006/relationships/image" Target="../media/image61.wmf"/><Relationship Id="rId8" Type="http://schemas.openxmlformats.org/officeDocument/2006/relationships/oleObject" Target="../embeddings/oleObject19.bin"/><Relationship Id="rId7" Type="http://schemas.openxmlformats.org/officeDocument/2006/relationships/image" Target="../media/image60.png"/><Relationship Id="rId6" Type="http://schemas.openxmlformats.org/officeDocument/2006/relationships/image" Target="../media/image59.wmf"/><Relationship Id="rId5" Type="http://schemas.openxmlformats.org/officeDocument/2006/relationships/oleObject" Target="../embeddings/oleObject18.bin"/><Relationship Id="rId4" Type="http://schemas.openxmlformats.org/officeDocument/2006/relationships/image" Target="../media/image58.wmf"/><Relationship Id="rId3" Type="http://schemas.openxmlformats.org/officeDocument/2006/relationships/oleObject" Target="../embeddings/oleObject17.bin"/><Relationship Id="rId2" Type="http://schemas.openxmlformats.org/officeDocument/2006/relationships/image" Target="../media/image57.emf"/><Relationship Id="rId17" Type="http://schemas.openxmlformats.org/officeDocument/2006/relationships/vmlDrawing" Target="../drawings/vmlDrawing9.vml"/><Relationship Id="rId16" Type="http://schemas.openxmlformats.org/officeDocument/2006/relationships/slideLayout" Target="../slideLayouts/slideLayout7.xml"/><Relationship Id="rId15" Type="http://schemas.openxmlformats.org/officeDocument/2006/relationships/image" Target="../media/image64.wmf"/><Relationship Id="rId14" Type="http://schemas.openxmlformats.org/officeDocument/2006/relationships/oleObject" Target="../embeddings/oleObject22.bin"/><Relationship Id="rId13" Type="http://schemas.openxmlformats.org/officeDocument/2006/relationships/image" Target="../media/image63.wmf"/><Relationship Id="rId12" Type="http://schemas.openxmlformats.org/officeDocument/2006/relationships/oleObject" Target="../embeddings/oleObject21.bin"/><Relationship Id="rId11" Type="http://schemas.openxmlformats.org/officeDocument/2006/relationships/image" Target="../media/image62.wmf"/><Relationship Id="rId10" Type="http://schemas.openxmlformats.org/officeDocument/2006/relationships/oleObject" Target="../embeddings/oleObject20.bin"/><Relationship Id="rId1" Type="http://schemas.openxmlformats.org/officeDocument/2006/relationships/image" Target="../media/image56.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5.wmf"/><Relationship Id="rId7" Type="http://schemas.openxmlformats.org/officeDocument/2006/relationships/oleObject" Target="../embeddings/oleObject23.bin"/><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30.png"/><Relationship Id="rId2" Type="http://schemas.openxmlformats.org/officeDocument/2006/relationships/image" Target="../media/image71.emf"/><Relationship Id="rId10" Type="http://schemas.openxmlformats.org/officeDocument/2006/relationships/vmlDrawing" Target="../drawings/vmlDrawing10.vml"/><Relationship Id="rId1" Type="http://schemas.openxmlformats.org/officeDocument/2006/relationships/image" Target="../media/image70.emf"/></Relationships>
</file>

<file path=ppt/slides/_rels/slide23.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customXml" Target="../ink/ink4.xml"/><Relationship Id="rId7" Type="http://schemas.openxmlformats.org/officeDocument/2006/relationships/image" Target="../media/image79.png"/><Relationship Id="rId6" Type="http://schemas.openxmlformats.org/officeDocument/2006/relationships/customXml" Target="../ink/ink3.xml"/><Relationship Id="rId5" Type="http://schemas.openxmlformats.org/officeDocument/2006/relationships/image" Target="../media/image78.png"/><Relationship Id="rId4" Type="http://schemas.openxmlformats.org/officeDocument/2006/relationships/customXml" Target="../ink/ink2.xml"/><Relationship Id="rId3" Type="http://schemas.openxmlformats.org/officeDocument/2006/relationships/image" Target="../media/image77.png"/><Relationship Id="rId20" Type="http://schemas.openxmlformats.org/officeDocument/2006/relationships/slideLayout" Target="../slideLayouts/slideLayout7.xml"/><Relationship Id="rId2" Type="http://schemas.openxmlformats.org/officeDocument/2006/relationships/customXml" Target="../ink/ink1.xml"/><Relationship Id="rId19" Type="http://schemas.openxmlformats.org/officeDocument/2006/relationships/image" Target="../media/image85.png"/><Relationship Id="rId18" Type="http://schemas.openxmlformats.org/officeDocument/2006/relationships/customXml" Target="../ink/ink9.xml"/><Relationship Id="rId17" Type="http://schemas.openxmlformats.org/officeDocument/2006/relationships/image" Target="../media/image84.png"/><Relationship Id="rId16" Type="http://schemas.openxmlformats.org/officeDocument/2006/relationships/customXml" Target="../ink/ink8.xml"/><Relationship Id="rId15" Type="http://schemas.openxmlformats.org/officeDocument/2006/relationships/image" Target="../media/image83.png"/><Relationship Id="rId14" Type="http://schemas.openxmlformats.org/officeDocument/2006/relationships/customXml" Target="../ink/ink7.xml"/><Relationship Id="rId13" Type="http://schemas.openxmlformats.org/officeDocument/2006/relationships/image" Target="../media/image82.png"/><Relationship Id="rId12" Type="http://schemas.openxmlformats.org/officeDocument/2006/relationships/customXml" Target="../ink/ink6.xml"/><Relationship Id="rId11" Type="http://schemas.openxmlformats.org/officeDocument/2006/relationships/image" Target="../media/image81.png"/><Relationship Id="rId10" Type="http://schemas.openxmlformats.org/officeDocument/2006/relationships/customXml" Target="../ink/ink5.xml"/><Relationship Id="rId1" Type="http://schemas.openxmlformats.org/officeDocument/2006/relationships/image" Target="../media/image76.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wmf"/><Relationship Id="rId1" Type="http://schemas.openxmlformats.org/officeDocument/2006/relationships/oleObject" Target="../embeddings/oleObject24.bin"/></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wmf"/><Relationship Id="rId4" Type="http://schemas.openxmlformats.org/officeDocument/2006/relationships/oleObject" Target="../embeddings/oleObject25.bin"/><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em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29.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wmf"/><Relationship Id="rId3" Type="http://schemas.openxmlformats.org/officeDocument/2006/relationships/oleObject" Target="../embeddings/oleObject26.bin"/><Relationship Id="rId2" Type="http://schemas.openxmlformats.org/officeDocument/2006/relationships/image" Target="../media/image93.png"/><Relationship Id="rId1" Type="http://schemas.openxmlformats.org/officeDocument/2006/relationships/image" Target="../media/image100.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30.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7.xml"/><Relationship Id="rId7" Type="http://schemas.openxmlformats.org/officeDocument/2006/relationships/image" Target="../media/image106.png"/><Relationship Id="rId6" Type="http://schemas.openxmlformats.org/officeDocument/2006/relationships/image" Target="../media/image105.wmf"/><Relationship Id="rId5" Type="http://schemas.openxmlformats.org/officeDocument/2006/relationships/oleObject" Target="../embeddings/oleObject28.bin"/><Relationship Id="rId4" Type="http://schemas.openxmlformats.org/officeDocument/2006/relationships/image" Target="../media/image104.wmf"/><Relationship Id="rId3" Type="http://schemas.openxmlformats.org/officeDocument/2006/relationships/oleObject" Target="../embeddings/oleObject27.bin"/><Relationship Id="rId2" Type="http://schemas.openxmlformats.org/officeDocument/2006/relationships/image" Target="../media/image102.png"/><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9.png"/><Relationship Id="rId7" Type="http://schemas.openxmlformats.org/officeDocument/2006/relationships/image" Target="../media/image108.png"/><Relationship Id="rId6" Type="http://schemas.openxmlformats.org/officeDocument/2006/relationships/image" Target="../media/image107.wmf"/><Relationship Id="rId5" Type="http://schemas.openxmlformats.org/officeDocument/2006/relationships/oleObject" Target="../embeddings/oleObject30.bin"/><Relationship Id="rId4" Type="http://schemas.openxmlformats.org/officeDocument/2006/relationships/image" Target="../media/image104.wmf"/><Relationship Id="rId3" Type="http://schemas.openxmlformats.org/officeDocument/2006/relationships/oleObject" Target="../embeddings/oleObject29.bin"/><Relationship Id="rId2" Type="http://schemas.openxmlformats.org/officeDocument/2006/relationships/image" Target="../media/image102.png"/><Relationship Id="rId10" Type="http://schemas.openxmlformats.org/officeDocument/2006/relationships/vmlDrawing" Target="../drawings/vmlDrawing15.vml"/><Relationship Id="rId1" Type="http://schemas.openxmlformats.org/officeDocument/2006/relationships/image" Target="../media/image9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emf"/></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image" Target="../media/image113.wmf"/><Relationship Id="rId4" Type="http://schemas.openxmlformats.org/officeDocument/2006/relationships/oleObject" Target="../embeddings/oleObject32.bin"/><Relationship Id="rId3" Type="http://schemas.openxmlformats.org/officeDocument/2006/relationships/image" Target="../media/image112.wmf"/><Relationship Id="rId2" Type="http://schemas.openxmlformats.org/officeDocument/2006/relationships/oleObject" Target="../embeddings/oleObject31.bin"/><Relationship Id="rId1" Type="http://schemas.openxmlformats.org/officeDocument/2006/relationships/image" Target="../media/image111.emf"/></Relationships>
</file>

<file path=ppt/slides/_rels/slide34.xml.rels><?xml version="1.0" encoding="UTF-8" standalone="yes"?>
<Relationships xmlns="http://schemas.openxmlformats.org/package/2006/relationships"><Relationship Id="rId9" Type="http://schemas.openxmlformats.org/officeDocument/2006/relationships/image" Target="../media/image116.wmf"/><Relationship Id="rId8" Type="http://schemas.openxmlformats.org/officeDocument/2006/relationships/oleObject" Target="../embeddings/oleObject36.bin"/><Relationship Id="rId7" Type="http://schemas.openxmlformats.org/officeDocument/2006/relationships/image" Target="../media/image115.wmf"/><Relationship Id="rId6" Type="http://schemas.openxmlformats.org/officeDocument/2006/relationships/oleObject" Target="../embeddings/oleObject35.bin"/><Relationship Id="rId5" Type="http://schemas.openxmlformats.org/officeDocument/2006/relationships/image" Target="../media/image94.wmf"/><Relationship Id="rId4" Type="http://schemas.openxmlformats.org/officeDocument/2006/relationships/oleObject" Target="../embeddings/oleObject34.bin"/><Relationship Id="rId3" Type="http://schemas.openxmlformats.org/officeDocument/2006/relationships/image" Target="../media/image93.png"/><Relationship Id="rId2" Type="http://schemas.openxmlformats.org/officeDocument/2006/relationships/image" Target="../media/image114.wmf"/><Relationship Id="rId14" Type="http://schemas.openxmlformats.org/officeDocument/2006/relationships/vmlDrawing" Target="../drawings/vmlDrawing17.vml"/><Relationship Id="rId13" Type="http://schemas.openxmlformats.org/officeDocument/2006/relationships/slideLayout" Target="../slideLayouts/slideLayout7.xml"/><Relationship Id="rId12" Type="http://schemas.openxmlformats.org/officeDocument/2006/relationships/image" Target="../media/image95.png"/><Relationship Id="rId11" Type="http://schemas.openxmlformats.org/officeDocument/2006/relationships/image" Target="../media/image117.wmf"/><Relationship Id="rId10" Type="http://schemas.openxmlformats.org/officeDocument/2006/relationships/oleObject" Target="../embeddings/oleObject37.bin"/><Relationship Id="rId1" Type="http://schemas.openxmlformats.org/officeDocument/2006/relationships/oleObject" Target="../embeddings/oleObject33.bin"/></Relationships>
</file>

<file path=ppt/slides/_rels/slide35.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wmf"/><Relationship Id="rId7" Type="http://schemas.openxmlformats.org/officeDocument/2006/relationships/oleObject" Target="../embeddings/oleObject40.bin"/><Relationship Id="rId6" Type="http://schemas.openxmlformats.org/officeDocument/2006/relationships/image" Target="../media/image121.wmf"/><Relationship Id="rId5" Type="http://schemas.openxmlformats.org/officeDocument/2006/relationships/oleObject" Target="../embeddings/oleObject39.bin"/><Relationship Id="rId4" Type="http://schemas.openxmlformats.org/officeDocument/2006/relationships/image" Target="../media/image120.emf"/><Relationship Id="rId3" Type="http://schemas.openxmlformats.org/officeDocument/2006/relationships/image" Target="../media/image119.wmf"/><Relationship Id="rId2" Type="http://schemas.openxmlformats.org/officeDocument/2006/relationships/oleObject" Target="../embeddings/oleObject38.bin"/><Relationship Id="rId11" Type="http://schemas.openxmlformats.org/officeDocument/2006/relationships/vmlDrawing" Target="../drawings/vmlDrawing18.vml"/><Relationship Id="rId10" Type="http://schemas.openxmlformats.org/officeDocument/2006/relationships/slideLayout" Target="../slideLayouts/slideLayout7.xml"/><Relationship Id="rId1" Type="http://schemas.openxmlformats.org/officeDocument/2006/relationships/image" Target="../media/image11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3.png"/><Relationship Id="rId2" Type="http://schemas.openxmlformats.org/officeDocument/2006/relationships/image" Target="../media/image125.emf"/><Relationship Id="rId1" Type="http://schemas.openxmlformats.org/officeDocument/2006/relationships/image" Target="../media/image124.emf"/></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image" Target="../media/image126.wmf"/><Relationship Id="rId2" Type="http://schemas.openxmlformats.org/officeDocument/2006/relationships/oleObject" Target="../embeddings/oleObject41.bin"/><Relationship Id="rId1" Type="http://schemas.openxmlformats.org/officeDocument/2006/relationships/image" Target="../media/image118.png"/></Relationships>
</file>

<file path=ppt/slides/_rels/slide38.xml.rels><?xml version="1.0" encoding="UTF-8" standalone="yes"?>
<Relationships xmlns="http://schemas.openxmlformats.org/package/2006/relationships"><Relationship Id="rId7" Type="http://schemas.openxmlformats.org/officeDocument/2006/relationships/vmlDrawing" Target="../drawings/vmlDrawing20.vml"/><Relationship Id="rId6" Type="http://schemas.openxmlformats.org/officeDocument/2006/relationships/slideLayout" Target="../slideLayouts/slideLayout7.xml"/><Relationship Id="rId5" Type="http://schemas.openxmlformats.org/officeDocument/2006/relationships/image" Target="../media/image127.wmf"/><Relationship Id="rId4" Type="http://schemas.openxmlformats.org/officeDocument/2006/relationships/oleObject" Target="../embeddings/oleObject43.bin"/><Relationship Id="rId3" Type="http://schemas.openxmlformats.org/officeDocument/2006/relationships/image" Target="../media/image126.wmf"/><Relationship Id="rId2" Type="http://schemas.openxmlformats.org/officeDocument/2006/relationships/oleObject" Target="../embeddings/oleObject42.bin"/><Relationship Id="rId1" Type="http://schemas.openxmlformats.org/officeDocument/2006/relationships/image" Target="../media/image11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48.bin"/><Relationship Id="rId8" Type="http://schemas.openxmlformats.org/officeDocument/2006/relationships/image" Target="../media/image136.wmf"/><Relationship Id="rId7" Type="http://schemas.openxmlformats.org/officeDocument/2006/relationships/oleObject" Target="../embeddings/oleObject47.bin"/><Relationship Id="rId6" Type="http://schemas.openxmlformats.org/officeDocument/2006/relationships/image" Target="../media/image135.wmf"/><Relationship Id="rId5" Type="http://schemas.openxmlformats.org/officeDocument/2006/relationships/oleObject" Target="../embeddings/oleObject46.bin"/><Relationship Id="rId4" Type="http://schemas.openxmlformats.org/officeDocument/2006/relationships/image" Target="../media/image134.wmf"/><Relationship Id="rId3" Type="http://schemas.openxmlformats.org/officeDocument/2006/relationships/oleObject" Target="../embeddings/oleObject45.bin"/><Relationship Id="rId2" Type="http://schemas.openxmlformats.org/officeDocument/2006/relationships/image" Target="../media/image133.wmf"/><Relationship Id="rId13" Type="http://schemas.openxmlformats.org/officeDocument/2006/relationships/vmlDrawing" Target="../drawings/vmlDrawing21.vml"/><Relationship Id="rId12" Type="http://schemas.openxmlformats.org/officeDocument/2006/relationships/slideLayout" Target="../slideLayouts/slideLayout7.xml"/><Relationship Id="rId11" Type="http://schemas.openxmlformats.org/officeDocument/2006/relationships/image" Target="../media/image138.png"/><Relationship Id="rId10" Type="http://schemas.openxmlformats.org/officeDocument/2006/relationships/image" Target="../media/image137.wmf"/><Relationship Id="rId1" Type="http://schemas.openxmlformats.org/officeDocument/2006/relationships/oleObject" Target="../embeddings/oleObject44.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9.emf"/></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emf"/></Relationships>
</file>

<file path=ppt/slides/_rels/slide45.xml.rels><?xml version="1.0" encoding="UTF-8" standalone="yes"?>
<Relationships xmlns="http://schemas.openxmlformats.org/package/2006/relationships"><Relationship Id="rId9" Type="http://schemas.openxmlformats.org/officeDocument/2006/relationships/image" Target="../media/image150.png"/><Relationship Id="rId8" Type="http://schemas.openxmlformats.org/officeDocument/2006/relationships/customXml" Target="../ink/ink12.xml"/><Relationship Id="rId7" Type="http://schemas.openxmlformats.org/officeDocument/2006/relationships/image" Target="../media/image149.png"/><Relationship Id="rId6" Type="http://schemas.openxmlformats.org/officeDocument/2006/relationships/customXml" Target="../ink/ink11.xml"/><Relationship Id="rId5" Type="http://schemas.openxmlformats.org/officeDocument/2006/relationships/image" Target="../media/image148.png"/><Relationship Id="rId4" Type="http://schemas.openxmlformats.org/officeDocument/2006/relationships/customXml" Target="../ink/ink10.xml"/><Relationship Id="rId3" Type="http://schemas.openxmlformats.org/officeDocument/2006/relationships/image" Target="../media/image147.png"/><Relationship Id="rId2" Type="http://schemas.openxmlformats.org/officeDocument/2006/relationships/image" Target="../media/image146.png"/><Relationship Id="rId12" Type="http://schemas.openxmlformats.org/officeDocument/2006/relationships/slideLayout" Target="../slideLayouts/slideLayout7.xml"/><Relationship Id="rId11" Type="http://schemas.openxmlformats.org/officeDocument/2006/relationships/image" Target="../media/image151.png"/><Relationship Id="rId10" Type="http://schemas.openxmlformats.org/officeDocument/2006/relationships/customXml" Target="../ink/ink13.xml"/><Relationship Id="rId1" Type="http://schemas.openxmlformats.org/officeDocument/2006/relationships/image" Target="../media/image14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3.png"/><Relationship Id="rId2" Type="http://schemas.openxmlformats.org/officeDocument/2006/relationships/customXml" Target="../ink/ink14.xml"/><Relationship Id="rId1" Type="http://schemas.openxmlformats.org/officeDocument/2006/relationships/image" Target="../media/image152.emf"/></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22.vml"/><Relationship Id="rId7" Type="http://schemas.openxmlformats.org/officeDocument/2006/relationships/slideLayout" Target="../slideLayouts/slideLayout7.xml"/><Relationship Id="rId6" Type="http://schemas.openxmlformats.org/officeDocument/2006/relationships/image" Target="../media/image157.wmf"/><Relationship Id="rId5" Type="http://schemas.openxmlformats.org/officeDocument/2006/relationships/oleObject" Target="../embeddings/oleObject50.bin"/><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wmf"/><Relationship Id="rId1" Type="http://schemas.openxmlformats.org/officeDocument/2006/relationships/oleObject" Target="../embeddings/oleObject49.bin"/></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wmf"/><Relationship Id="rId3" Type="http://schemas.openxmlformats.org/officeDocument/2006/relationships/oleObject" Target="../embeddings/oleObject52.bin"/><Relationship Id="rId2" Type="http://schemas.openxmlformats.org/officeDocument/2006/relationships/image" Target="../media/image158.wmf"/><Relationship Id="rId1" Type="http://schemas.openxmlformats.org/officeDocument/2006/relationships/oleObject" Target="../embeddings/oleObject51.bin"/></Relationships>
</file>

<file path=ppt/slides/_rels/slide49.xml.rels><?xml version="1.0" encoding="UTF-8" standalone="yes"?>
<Relationships xmlns="http://schemas.openxmlformats.org/package/2006/relationships"><Relationship Id="rId8" Type="http://schemas.openxmlformats.org/officeDocument/2006/relationships/vmlDrawing" Target="../drawings/vmlDrawing24.vml"/><Relationship Id="rId7" Type="http://schemas.openxmlformats.org/officeDocument/2006/relationships/slideLayout" Target="../slideLayouts/slideLayout7.xml"/><Relationship Id="rId6" Type="http://schemas.openxmlformats.org/officeDocument/2006/relationships/image" Target="../media/image165.wmf"/><Relationship Id="rId5" Type="http://schemas.openxmlformats.org/officeDocument/2006/relationships/oleObject" Target="../embeddings/oleObject54.bin"/><Relationship Id="rId4" Type="http://schemas.openxmlformats.org/officeDocument/2006/relationships/image" Target="../media/image164.png"/><Relationship Id="rId3" Type="http://schemas.openxmlformats.org/officeDocument/2006/relationships/image" Target="../media/image163.wmf"/><Relationship Id="rId2" Type="http://schemas.openxmlformats.org/officeDocument/2006/relationships/oleObject" Target="../embeddings/oleObject53.bin"/><Relationship Id="rId1" Type="http://schemas.openxmlformats.org/officeDocument/2006/relationships/image" Target="../media/image162.emf"/></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163.wmf"/><Relationship Id="rId7" Type="http://schemas.openxmlformats.org/officeDocument/2006/relationships/oleObject" Target="../embeddings/oleObject57.bin"/><Relationship Id="rId6" Type="http://schemas.openxmlformats.org/officeDocument/2006/relationships/image" Target="../media/image168.jpeg"/><Relationship Id="rId5" Type="http://schemas.openxmlformats.org/officeDocument/2006/relationships/image" Target="../media/image167.wmf"/><Relationship Id="rId4" Type="http://schemas.openxmlformats.org/officeDocument/2006/relationships/oleObject" Target="../embeddings/oleObject56.bin"/><Relationship Id="rId3" Type="http://schemas.openxmlformats.org/officeDocument/2006/relationships/image" Target="../media/image164.png"/><Relationship Id="rId2" Type="http://schemas.openxmlformats.org/officeDocument/2006/relationships/image" Target="../media/image166.wmf"/><Relationship Id="rId15" Type="http://schemas.openxmlformats.org/officeDocument/2006/relationships/vmlDrawing" Target="../drawings/vmlDrawing25.vml"/><Relationship Id="rId14" Type="http://schemas.openxmlformats.org/officeDocument/2006/relationships/slideLayout" Target="../slideLayouts/slideLayout7.xml"/><Relationship Id="rId13" Type="http://schemas.openxmlformats.org/officeDocument/2006/relationships/oleObject" Target="../embeddings/oleObject60.bin"/><Relationship Id="rId12" Type="http://schemas.openxmlformats.org/officeDocument/2006/relationships/image" Target="../media/image169.wmf"/><Relationship Id="rId11" Type="http://schemas.openxmlformats.org/officeDocument/2006/relationships/oleObject" Target="../embeddings/oleObject59.bin"/><Relationship Id="rId10" Type="http://schemas.openxmlformats.org/officeDocument/2006/relationships/image" Target="../media/image165.wmf"/><Relationship Id="rId1" Type="http://schemas.openxmlformats.org/officeDocument/2006/relationships/oleObject" Target="../embeddings/oleObject55.bin"/></Relationships>
</file>

<file path=ppt/slides/_rels/slide51.xml.rels><?xml version="1.0" encoding="UTF-8" standalone="yes"?>
<Relationships xmlns="http://schemas.openxmlformats.org/package/2006/relationships"><Relationship Id="rId6" Type="http://schemas.openxmlformats.org/officeDocument/2006/relationships/vmlDrawing" Target="../drawings/vmlDrawing26.vml"/><Relationship Id="rId5" Type="http://schemas.openxmlformats.org/officeDocument/2006/relationships/slideLayout" Target="../slideLayouts/slideLayout7.xml"/><Relationship Id="rId4" Type="http://schemas.openxmlformats.org/officeDocument/2006/relationships/image" Target="../media/image172.png"/><Relationship Id="rId3" Type="http://schemas.openxmlformats.org/officeDocument/2006/relationships/image" Target="../media/image171.wmf"/><Relationship Id="rId2" Type="http://schemas.openxmlformats.org/officeDocument/2006/relationships/oleObject" Target="../embeddings/oleObject61.bin"/><Relationship Id="rId1" Type="http://schemas.openxmlformats.org/officeDocument/2006/relationships/image" Target="../media/image170.emf"/></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53.xml.rels><?xml version="1.0" encoding="UTF-8" standalone="yes"?>
<Relationships xmlns="http://schemas.openxmlformats.org/package/2006/relationships"><Relationship Id="rId9" Type="http://schemas.openxmlformats.org/officeDocument/2006/relationships/customXml" Target="../ink/ink18.xml"/><Relationship Id="rId8" Type="http://schemas.openxmlformats.org/officeDocument/2006/relationships/image" Target="../media/image182.png"/><Relationship Id="rId7" Type="http://schemas.openxmlformats.org/officeDocument/2006/relationships/customXml" Target="../ink/ink17.xml"/><Relationship Id="rId6" Type="http://schemas.openxmlformats.org/officeDocument/2006/relationships/image" Target="../media/image181.png"/><Relationship Id="rId5" Type="http://schemas.openxmlformats.org/officeDocument/2006/relationships/customXml" Target="../ink/ink16.xml"/><Relationship Id="rId4" Type="http://schemas.openxmlformats.org/officeDocument/2006/relationships/image" Target="../media/image180.png"/><Relationship Id="rId3" Type="http://schemas.openxmlformats.org/officeDocument/2006/relationships/customXml" Target="../ink/ink15.xml"/><Relationship Id="rId2" Type="http://schemas.openxmlformats.org/officeDocument/2006/relationships/image" Target="../media/image179.png"/><Relationship Id="rId17" Type="http://schemas.openxmlformats.org/officeDocument/2006/relationships/slideLayout" Target="../slideLayouts/slideLayout7.xml"/><Relationship Id="rId16" Type="http://schemas.openxmlformats.org/officeDocument/2006/relationships/image" Target="../media/image186.png"/><Relationship Id="rId15" Type="http://schemas.openxmlformats.org/officeDocument/2006/relationships/customXml" Target="../ink/ink21.xml"/><Relationship Id="rId14" Type="http://schemas.openxmlformats.org/officeDocument/2006/relationships/image" Target="../media/image185.png"/><Relationship Id="rId13" Type="http://schemas.openxmlformats.org/officeDocument/2006/relationships/customXml" Target="../ink/ink20.xml"/><Relationship Id="rId12" Type="http://schemas.openxmlformats.org/officeDocument/2006/relationships/image" Target="../media/image184.png"/><Relationship Id="rId11" Type="http://schemas.openxmlformats.org/officeDocument/2006/relationships/customXml" Target="../ink/ink19.xml"/><Relationship Id="rId10" Type="http://schemas.openxmlformats.org/officeDocument/2006/relationships/image" Target="../media/image183.png"/><Relationship Id="rId1" Type="http://schemas.openxmlformats.org/officeDocument/2006/relationships/image" Target="../media/image1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emf"/></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wmf"/><Relationship Id="rId3" Type="http://schemas.openxmlformats.org/officeDocument/2006/relationships/oleObject" Target="../embeddings/oleObject1.bin"/><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b="1" dirty="0">
                <a:solidFill>
                  <a:schemeClr val="tx1"/>
                </a:solidFill>
                <a:latin typeface="等线" panose="02010600030101010101" pitchFamily="2" charset="-122"/>
              </a:rPr>
              <a:t>第</a:t>
            </a:r>
            <a:r>
              <a:rPr lang="en-US" altLang="zh-CN" sz="4800" b="1" dirty="0">
                <a:solidFill>
                  <a:schemeClr val="tx1"/>
                </a:solidFill>
                <a:latin typeface="等线" panose="02010600030101010101" pitchFamily="2" charset="-122"/>
              </a:rPr>
              <a:t>7</a:t>
            </a:r>
            <a:r>
              <a:rPr lang="zh-CN" altLang="en-US" sz="4800" b="1" dirty="0">
                <a:solidFill>
                  <a:schemeClr val="tx1"/>
                </a:solidFill>
                <a:latin typeface="等线" panose="02010600030101010101" pitchFamily="2" charset="-122"/>
              </a:rPr>
              <a:t>章  假设检验</a:t>
            </a:r>
            <a:endParaRPr lang="zh-CN" altLang="en-US" sz="4800" b="1" dirty="0">
              <a:solidFill>
                <a:schemeClr val="tx1"/>
              </a:solidFill>
              <a:latin typeface="等线"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05761" y="1043534"/>
            <a:ext cx="4444662" cy="64633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与参数估计时的估计统计量要求相同</a:t>
            </a:r>
            <a:endParaRPr kumimoji="0" lang="zh-CN" altLang="en-US"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a:p>
            <a:pPr lvl="0" eaLnBrk="0" fontAlgn="base" hangingPunct="0">
              <a:spcBef>
                <a:spcPct val="0"/>
              </a:spcBef>
              <a:spcAft>
                <a:spcPct val="0"/>
              </a:spcAft>
            </a:pP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方向：标准正态、</a:t>
            </a:r>
            <a:r>
              <a:rPr lang="zh-CN" altLang="en-US" b="1" dirty="0">
                <a:latin typeface="等线" panose="02010600030101010101" pitchFamily="2" charset="-122"/>
                <a:ea typeface="等线" panose="02010600030101010101" pitchFamily="2" charset="-122"/>
                <a:cs typeface="Times New Roman" panose="02020603050405020304" pitchFamily="18" charset="0"/>
              </a:rPr>
              <a:t>卡方、</a:t>
            </a:r>
            <a:r>
              <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t</a:t>
            </a: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b="1" dirty="0" smtClean="0">
                <a:latin typeface="等线" panose="02010600030101010101" pitchFamily="2" charset="-122"/>
                <a:ea typeface="等线" panose="02010600030101010101" pitchFamily="2" charset="-122"/>
                <a:cs typeface="Times New Roman" panose="02020603050405020304" pitchFamily="18" charset="0"/>
              </a:rPr>
              <a:t>F</a:t>
            </a:r>
            <a:r>
              <a:rPr lang="zh-CN" altLang="en-US" b="1" dirty="0" smtClean="0">
                <a:latin typeface="等线" panose="02010600030101010101" pitchFamily="2" charset="-122"/>
                <a:ea typeface="等线" panose="02010600030101010101" pitchFamily="2" charset="-122"/>
                <a:cs typeface="Times New Roman" panose="02020603050405020304" pitchFamily="18" charset="0"/>
              </a:rPr>
              <a:t>四大分布</a:t>
            </a:r>
            <a:endParaRPr kumimoji="0" lang="zh-CN" altLang="en-US"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7" name="矩形 6"/>
          <p:cNvSpPr/>
          <p:nvPr/>
        </p:nvSpPr>
        <p:spPr>
          <a:xfrm>
            <a:off x="451466" y="463855"/>
            <a:ext cx="2685351" cy="369332"/>
          </a:xfrm>
          <a:prstGeom prst="rect">
            <a:avLst/>
          </a:prstGeom>
          <a:solidFill>
            <a:srgbClr val="92D050"/>
          </a:solidFill>
          <a:ln>
            <a:solidFill>
              <a:schemeClr val="tx1"/>
            </a:solidFill>
          </a:ln>
        </p:spPr>
        <p:txBody>
          <a:bodyPr wrap="none">
            <a:spAutoFit/>
          </a:bodyPr>
          <a:lstStyle/>
          <a:p>
            <a:pPr lvl="0" fontAlgn="base">
              <a:spcBef>
                <a:spcPct val="0"/>
              </a:spcBef>
              <a:spcAft>
                <a:spcPct val="0"/>
              </a:spcAft>
            </a:pPr>
            <a:r>
              <a:rPr lang="en-US" altLang="zh-CN" b="1" dirty="0">
                <a:latin typeface="等线" panose="02010600030101010101" pitchFamily="2" charset="-122"/>
                <a:ea typeface="等线" panose="02010600030101010101" pitchFamily="2" charset="-122"/>
                <a:cs typeface="Times New Roman" panose="02020603050405020304" pitchFamily="18" charset="0"/>
              </a:rPr>
              <a:t>2 </a:t>
            </a:r>
            <a:r>
              <a:rPr lang="zh-CN" altLang="en-US" b="1" dirty="0">
                <a:latin typeface="等线" panose="02010600030101010101" pitchFamily="2" charset="-122"/>
                <a:ea typeface="等线" panose="02010600030101010101" pitchFamily="2" charset="-122"/>
                <a:cs typeface="Times New Roman" panose="02020603050405020304" pitchFamily="18" charset="0"/>
              </a:rPr>
              <a:t>确定适当的检验统计量</a:t>
            </a:r>
            <a:endParaRPr lang="zh-CN" altLang="en-US" sz="800" dirty="0">
              <a:latin typeface="Arial" panose="020B0604020202020204" pitchFamily="34" charset="0"/>
              <a:ea typeface="宋体" panose="02010600030101010101" pitchFamily="2" charset="-122"/>
              <a:cs typeface="宋体" panose="02010600030101010101" pitchFamily="2" charset="-122"/>
            </a:endParaRPr>
          </a:p>
        </p:txBody>
      </p:sp>
      <p:sp>
        <p:nvSpPr>
          <p:cNvPr id="9" name="矩形 8"/>
          <p:cNvSpPr/>
          <p:nvPr/>
        </p:nvSpPr>
        <p:spPr>
          <a:xfrm>
            <a:off x="505761" y="2924944"/>
            <a:ext cx="2286000" cy="923330"/>
          </a:xfrm>
          <a:prstGeom prst="rect">
            <a:avLst/>
          </a:prstGeom>
          <a:ln>
            <a:solidFill>
              <a:schemeClr val="tx1"/>
            </a:solidFill>
          </a:ln>
        </p:spPr>
        <p:txBody>
          <a:bodyPr wrap="square">
            <a:spAutoFit/>
          </a:bodyPr>
          <a:lstStyle/>
          <a:p>
            <a:pPr algn="just">
              <a:spcAft>
                <a:spcPts val="0"/>
              </a:spcAft>
            </a:pPr>
            <a:r>
              <a:rPr lang="zh-CN" altLang="zh-CN" b="1" kern="100" dirty="0" smtClean="0">
                <a:latin typeface="Times New Roman" panose="02020603050405020304"/>
                <a:ea typeface="等线" panose="02010600030101010101" pitchFamily="2" charset="-122"/>
              </a:rPr>
              <a:t>希望</a:t>
            </a:r>
            <a:r>
              <a:rPr lang="zh-CN" altLang="zh-CN" b="1" kern="100" dirty="0">
                <a:latin typeface="Times New Roman" panose="02020603050405020304"/>
                <a:ea typeface="等线" panose="02010600030101010101" pitchFamily="2" charset="-122"/>
              </a:rPr>
              <a:t>：</a:t>
            </a:r>
            <a:endParaRPr lang="zh-CN" altLang="zh-CN" sz="1200" kern="100" dirty="0">
              <a:latin typeface="Times New Roman" panose="02020603050405020304"/>
              <a:ea typeface="宋体" panose="02010600030101010101" pitchFamily="2" charset="-122"/>
            </a:endParaRPr>
          </a:p>
          <a:p>
            <a:pPr algn="just">
              <a:spcAft>
                <a:spcPts val="0"/>
              </a:spcAft>
            </a:pPr>
            <a:r>
              <a:rPr lang="zh-CN" altLang="zh-CN" b="1" kern="100" dirty="0">
                <a:latin typeface="Times New Roman" panose="02020603050405020304"/>
                <a:ea typeface="等线" panose="02010600030101010101" pitchFamily="2" charset="-122"/>
              </a:rPr>
              <a:t>原假设正确——接受</a:t>
            </a:r>
            <a:endParaRPr lang="zh-CN" altLang="zh-CN" sz="1200" kern="100" dirty="0">
              <a:latin typeface="Times New Roman" panose="02020603050405020304"/>
              <a:ea typeface="宋体" panose="02010600030101010101" pitchFamily="2" charset="-122"/>
            </a:endParaRPr>
          </a:p>
          <a:p>
            <a:pPr algn="just">
              <a:spcAft>
                <a:spcPts val="0"/>
              </a:spcAft>
            </a:pPr>
            <a:r>
              <a:rPr lang="zh-CN" altLang="zh-CN" b="1" kern="100" dirty="0">
                <a:latin typeface="Times New Roman" panose="02020603050405020304"/>
                <a:ea typeface="等线" panose="02010600030101010101" pitchFamily="2" charset="-122"/>
              </a:rPr>
              <a:t>原假设错误——拒绝</a:t>
            </a:r>
            <a:endParaRPr lang="zh-CN" altLang="zh-CN" sz="1200" kern="100" dirty="0">
              <a:effectLst/>
              <a:latin typeface="Times New Roman" panose="02020603050405020304"/>
              <a:ea typeface="宋体" panose="02010600030101010101" pitchFamily="2" charset="-122"/>
            </a:endParaRPr>
          </a:p>
        </p:txBody>
      </p:sp>
      <p:sp>
        <p:nvSpPr>
          <p:cNvPr id="10" name="矩形 9"/>
          <p:cNvSpPr/>
          <p:nvPr/>
        </p:nvSpPr>
        <p:spPr>
          <a:xfrm>
            <a:off x="505761" y="2132856"/>
            <a:ext cx="1992853" cy="369332"/>
          </a:xfrm>
          <a:prstGeom prst="rect">
            <a:avLst/>
          </a:prstGeom>
          <a:solidFill>
            <a:srgbClr val="92D050"/>
          </a:solidFill>
          <a:ln>
            <a:solidFill>
              <a:schemeClr val="tx1"/>
            </a:solidFill>
          </a:ln>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3 </a:t>
            </a:r>
            <a:r>
              <a:rPr lang="zh-CN" altLang="zh-CN" b="1" kern="100" dirty="0">
                <a:latin typeface="Times New Roman" panose="02020603050405020304"/>
                <a:ea typeface="等线" panose="02010600030101010101" pitchFamily="2" charset="-122"/>
              </a:rPr>
              <a:t>规定显著性水平</a:t>
            </a:r>
            <a:endParaRPr lang="zh-CN" altLang="zh-CN" sz="1200" kern="100" dirty="0">
              <a:latin typeface="Times New Roman" panose="02020603050405020304"/>
              <a:ea typeface="宋体" panose="02010600030101010101" pitchFamily="2" charset="-122"/>
            </a:endParaRPr>
          </a:p>
        </p:txBody>
      </p:sp>
      <p:graphicFrame>
        <p:nvGraphicFramePr>
          <p:cNvPr id="11" name="对象 10"/>
          <p:cNvGraphicFramePr>
            <a:graphicFrameLocks noChangeAspect="1"/>
          </p:cNvGraphicFramePr>
          <p:nvPr/>
        </p:nvGraphicFramePr>
        <p:xfrm>
          <a:off x="5436096" y="785982"/>
          <a:ext cx="2463800" cy="903883"/>
        </p:xfrm>
        <a:graphic>
          <a:graphicData uri="http://schemas.openxmlformats.org/presentationml/2006/ole">
            <mc:AlternateContent xmlns:mc="http://schemas.openxmlformats.org/markup-compatibility/2006">
              <mc:Choice xmlns:v="urn:schemas-microsoft-com:vml" Requires="v">
                <p:oleObj spid="_x0000_s12343" name="Equation" r:id="rId1" imgW="29565600" imgH="10363200" progId="Equation.DSMT4">
                  <p:embed/>
                </p:oleObj>
              </mc:Choice>
              <mc:Fallback>
                <p:oleObj name="Equation" r:id="rId1" imgW="29565600" imgH="10363200" progId="Equation.DSMT4">
                  <p:embed/>
                  <p:pic>
                    <p:nvPicPr>
                      <p:cNvPr id="0" name="图片 12342"/>
                      <p:cNvPicPr/>
                      <p:nvPr/>
                    </p:nvPicPr>
                    <p:blipFill>
                      <a:blip r:embed="rId2"/>
                      <a:stretch>
                        <a:fillRect/>
                      </a:stretch>
                    </p:blipFill>
                    <p:spPr>
                      <a:xfrm>
                        <a:off x="5436096" y="785982"/>
                        <a:ext cx="2463800" cy="903883"/>
                      </a:xfrm>
                      <a:prstGeom prst="rect">
                        <a:avLst/>
                      </a:prstGeom>
                      <a:solidFill>
                        <a:schemeClr val="bg1">
                          <a:lumMod val="85000"/>
                        </a:schemeClr>
                      </a:solidFill>
                      <a:ln>
                        <a:solidFill>
                          <a:schemeClr val="tx1"/>
                        </a:solidFill>
                      </a:ln>
                    </p:spPr>
                  </p:pic>
                </p:oleObj>
              </mc:Fallback>
            </mc:AlternateContent>
          </a:graphicData>
        </a:graphic>
      </p:graphicFrame>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091" y="2372788"/>
            <a:ext cx="5400675" cy="1476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29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62" y="4149080"/>
            <a:ext cx="5429250"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5120" y="5229200"/>
            <a:ext cx="3943350" cy="1409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332656"/>
            <a:ext cx="2454518" cy="369332"/>
          </a:xfrm>
          <a:prstGeom prst="rect">
            <a:avLst/>
          </a:prstGeom>
          <a:solidFill>
            <a:srgbClr val="92D050"/>
          </a:solidFill>
          <a:ln>
            <a:solidFill>
              <a:schemeClr val="tx1"/>
            </a:solidFill>
          </a:ln>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4 </a:t>
            </a:r>
            <a:r>
              <a:rPr lang="zh-CN" altLang="zh-CN" b="1" kern="100" dirty="0">
                <a:latin typeface="Times New Roman" panose="02020603050405020304"/>
                <a:ea typeface="等线" panose="02010600030101010101" pitchFamily="2" charset="-122"/>
              </a:rPr>
              <a:t>计算检验统计量的值</a:t>
            </a:r>
            <a:endParaRPr lang="zh-CN" altLang="zh-CN" sz="1200" kern="100" dirty="0">
              <a:effectLst/>
              <a:latin typeface="Times New Roman" panose="02020603050405020304"/>
              <a:ea typeface="宋体" panose="02010600030101010101" pitchFamily="2" charset="-122"/>
            </a:endParaRPr>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908720"/>
            <a:ext cx="3057525" cy="1238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12" y="3068960"/>
            <a:ext cx="5257800" cy="1514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12" y="4918878"/>
            <a:ext cx="2971800" cy="1476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236712" y="2380238"/>
            <a:ext cx="1762021" cy="369332"/>
          </a:xfrm>
          <a:prstGeom prst="rect">
            <a:avLst/>
          </a:prstGeom>
          <a:solidFill>
            <a:srgbClr val="92D050"/>
          </a:solidFill>
          <a:ln>
            <a:solidFill>
              <a:schemeClr val="tx1"/>
            </a:solidFill>
          </a:ln>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5 </a:t>
            </a:r>
            <a:r>
              <a:rPr lang="zh-CN" altLang="zh-CN" b="1" kern="100" dirty="0">
                <a:latin typeface="Times New Roman" panose="02020603050405020304"/>
                <a:ea typeface="等线" panose="02010600030101010101" pitchFamily="2" charset="-122"/>
              </a:rPr>
              <a:t>做出统计决策</a:t>
            </a:r>
            <a:endParaRPr lang="zh-CN" altLang="zh-CN" sz="1200" kern="100" dirty="0">
              <a:effectLst/>
              <a:latin typeface="Times New Roman" panose="02020603050405020304"/>
              <a:ea typeface="宋体" panose="02010600030101010101" pitchFamily="2" charset="-122"/>
            </a:endParaRPr>
          </a:p>
        </p:txBody>
      </p:sp>
      <p:graphicFrame>
        <p:nvGraphicFramePr>
          <p:cNvPr id="6" name="对象 5"/>
          <p:cNvGraphicFramePr>
            <a:graphicFrameLocks noChangeAspect="1"/>
          </p:cNvGraphicFramePr>
          <p:nvPr/>
        </p:nvGraphicFramePr>
        <p:xfrm>
          <a:off x="5537116" y="1288121"/>
          <a:ext cx="3179560" cy="767480"/>
        </p:xfrm>
        <a:graphic>
          <a:graphicData uri="http://schemas.openxmlformats.org/presentationml/2006/ole">
            <mc:AlternateContent xmlns:mc="http://schemas.openxmlformats.org/markup-compatibility/2006">
              <mc:Choice xmlns:v="urn:schemas-microsoft-com:vml" Requires="v">
                <p:oleObj spid="_x0000_s13362" name="Equation" r:id="rId4" imgW="44196000" imgH="10668000" progId="Equation.DSMT4">
                  <p:embed/>
                </p:oleObj>
              </mc:Choice>
              <mc:Fallback>
                <p:oleObj name="Equation" r:id="rId4" imgW="44196000" imgH="10668000" progId="Equation.DSMT4">
                  <p:embed/>
                  <p:pic>
                    <p:nvPicPr>
                      <p:cNvPr id="0" name="图片 13361"/>
                      <p:cNvPicPr/>
                      <p:nvPr/>
                    </p:nvPicPr>
                    <p:blipFill>
                      <a:blip r:embed="rId5"/>
                      <a:stretch>
                        <a:fillRect/>
                      </a:stretch>
                    </p:blipFill>
                    <p:spPr>
                      <a:xfrm>
                        <a:off x="5537116" y="1288121"/>
                        <a:ext cx="3179560" cy="767480"/>
                      </a:xfrm>
                      <a:prstGeom prst="rect">
                        <a:avLst/>
                      </a:prstGeom>
                      <a:solidFill>
                        <a:schemeClr val="bg1">
                          <a:lumMod val="85000"/>
                        </a:schemeClr>
                      </a:solidFill>
                      <a:ln>
                        <a:solidFill>
                          <a:schemeClr val="tx1"/>
                        </a:solidFill>
                      </a:ln>
                    </p:spPr>
                  </p:pic>
                </p:oleObj>
              </mc:Fallback>
            </mc:AlternateContent>
          </a:graphicData>
        </a:graphic>
      </p:graphicFrame>
      <p:sp>
        <p:nvSpPr>
          <p:cNvPr id="8" name="矩形 7"/>
          <p:cNvSpPr/>
          <p:nvPr/>
        </p:nvSpPr>
        <p:spPr>
          <a:xfrm>
            <a:off x="6156176" y="3081536"/>
            <a:ext cx="2520280" cy="1477328"/>
          </a:xfrm>
          <a:prstGeom prst="rect">
            <a:avLst/>
          </a:prstGeom>
          <a:solidFill>
            <a:schemeClr val="bg1">
              <a:lumMod val="85000"/>
            </a:schemeClr>
          </a:solidFill>
          <a:ln>
            <a:solidFill>
              <a:schemeClr val="tx1"/>
            </a:solidFill>
          </a:ln>
        </p:spPr>
        <p:txBody>
          <a:bodyPr wrap="square">
            <a:spAutoFit/>
          </a:bodyPr>
          <a:lstStyle/>
          <a:p>
            <a:pPr algn="just">
              <a:spcAft>
                <a:spcPts val="0"/>
              </a:spcAft>
            </a:pPr>
            <a:r>
              <a:rPr lang="zh-CN" altLang="zh-CN" b="1" kern="100" dirty="0">
                <a:latin typeface="Times New Roman" panose="02020603050405020304"/>
                <a:ea typeface="等线" panose="02010600030101010101" pitchFamily="2" charset="-122"/>
              </a:rPr>
              <a:t>因为</a:t>
            </a:r>
            <a:r>
              <a:rPr lang="en-US" altLang="zh-CN" b="1" kern="100" dirty="0">
                <a:latin typeface="Times New Roman" panose="02020603050405020304"/>
                <a:ea typeface="等线" panose="02010600030101010101" pitchFamily="2" charset="-122"/>
              </a:rPr>
              <a:t>10&gt;1.96</a:t>
            </a:r>
            <a:r>
              <a:rPr lang="zh-CN" altLang="zh-CN" b="1" kern="100" dirty="0">
                <a:latin typeface="Times New Roman" panose="02020603050405020304"/>
                <a:ea typeface="等线" panose="02010600030101010101" pitchFamily="2" charset="-122"/>
              </a:rPr>
              <a:t>，</a:t>
            </a:r>
            <a:endParaRPr lang="zh-CN" altLang="zh-CN" kern="100" dirty="0">
              <a:latin typeface="Times New Roman" panose="02020603050405020304"/>
              <a:ea typeface="宋体" panose="02010600030101010101" pitchFamily="2" charset="-122"/>
            </a:endParaRPr>
          </a:p>
          <a:p>
            <a:pPr algn="just">
              <a:spcAft>
                <a:spcPts val="0"/>
              </a:spcAft>
            </a:pPr>
            <a:r>
              <a:rPr lang="zh-CN" altLang="zh-CN" b="1" kern="100" dirty="0">
                <a:latin typeface="Times New Roman" panose="02020603050405020304"/>
                <a:ea typeface="等线" panose="02010600030101010101" pitchFamily="2" charset="-122"/>
              </a:rPr>
              <a:t>所以拒绝原假设</a:t>
            </a:r>
            <a:endParaRPr lang="zh-CN" altLang="zh-CN" kern="100" dirty="0">
              <a:latin typeface="Times New Roman" panose="02020603050405020304"/>
              <a:ea typeface="宋体" panose="02010600030101010101" pitchFamily="2" charset="-122"/>
            </a:endParaRPr>
          </a:p>
          <a:p>
            <a:pPr algn="just">
              <a:spcAft>
                <a:spcPts val="0"/>
              </a:spcAft>
            </a:pPr>
            <a:r>
              <a:rPr lang="zh-CN" altLang="zh-CN" b="1" kern="100" dirty="0">
                <a:latin typeface="Times New Roman" panose="02020603050405020304"/>
                <a:ea typeface="等线" panose="02010600030101010101" pitchFamily="2" charset="-122"/>
              </a:rPr>
              <a:t>即认为</a:t>
            </a:r>
            <a:r>
              <a:rPr lang="en-US" altLang="zh-CN" b="1" kern="100" dirty="0">
                <a:latin typeface="Times New Roman" panose="02020603050405020304"/>
                <a:ea typeface="等线" panose="02010600030101010101" pitchFamily="2" charset="-122"/>
              </a:rPr>
              <a:t>1990</a:t>
            </a:r>
            <a:r>
              <a:rPr lang="zh-CN" altLang="zh-CN" b="1" kern="100" dirty="0">
                <a:latin typeface="Times New Roman" panose="02020603050405020304"/>
                <a:ea typeface="等线" panose="02010600030101010101" pitchFamily="2" charset="-122"/>
              </a:rPr>
              <a:t>年的新生儿与</a:t>
            </a:r>
            <a:r>
              <a:rPr lang="en-US" altLang="zh-CN" b="1" kern="100" dirty="0">
                <a:latin typeface="Times New Roman" panose="02020603050405020304"/>
                <a:ea typeface="等线" panose="02010600030101010101" pitchFamily="2" charset="-122"/>
              </a:rPr>
              <a:t>1989</a:t>
            </a:r>
            <a:r>
              <a:rPr lang="zh-CN" altLang="zh-CN" b="1" kern="100" dirty="0">
                <a:latin typeface="Times New Roman" panose="02020603050405020304"/>
                <a:ea typeface="等线" panose="02010600030101010101" pitchFamily="2" charset="-122"/>
              </a:rPr>
              <a:t>年相比，</a:t>
            </a:r>
            <a:endParaRPr lang="zh-CN" altLang="zh-CN" kern="100" dirty="0">
              <a:latin typeface="Times New Roman" panose="02020603050405020304"/>
              <a:ea typeface="宋体" panose="02010600030101010101" pitchFamily="2" charset="-122"/>
            </a:endParaRPr>
          </a:p>
          <a:p>
            <a:pPr algn="just">
              <a:spcAft>
                <a:spcPts val="0"/>
              </a:spcAft>
            </a:pPr>
            <a:r>
              <a:rPr lang="zh-CN" altLang="zh-CN" b="1" kern="100" dirty="0">
                <a:latin typeface="Times New Roman" panose="02020603050405020304"/>
                <a:ea typeface="等线" panose="02010600030101010101" pitchFamily="2" charset="-122"/>
              </a:rPr>
              <a:t>体重有了显著差异。</a:t>
            </a:r>
            <a:endParaRPr lang="zh-CN" altLang="zh-CN" kern="100" dirty="0">
              <a:effectLst/>
              <a:latin typeface="Times New Roman" panose="02020603050405020304"/>
              <a:ea typeface="宋体" panose="02010600030101010101" pitchFamily="2" charset="-122"/>
            </a:endParaRPr>
          </a:p>
        </p:txBody>
      </p:sp>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2641" y="4918877"/>
            <a:ext cx="3363815" cy="180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30729"/>
            <a:ext cx="1834156" cy="400110"/>
          </a:xfrm>
          <a:prstGeom prst="rect">
            <a:avLst/>
          </a:prstGeom>
        </p:spPr>
        <p:txBody>
          <a:bodyPr wrap="none">
            <a:spAutoFit/>
          </a:bodyPr>
          <a:lstStyle/>
          <a:p>
            <a:r>
              <a:rPr lang="en-US" altLang="zh-CN" sz="2000" b="1" dirty="0">
                <a:latin typeface="等线" panose="02010600030101010101" pitchFamily="2" charset="-122"/>
                <a:ea typeface="等线" panose="02010600030101010101" pitchFamily="2" charset="-122"/>
              </a:rPr>
              <a:t>7.1.3 </a:t>
            </a:r>
            <a:r>
              <a:rPr lang="zh-CN" altLang="zh-CN" sz="2000" b="1" dirty="0">
                <a:latin typeface="等线" panose="02010600030101010101" pitchFamily="2" charset="-122"/>
                <a:ea typeface="等线" panose="02010600030101010101" pitchFamily="2" charset="-122"/>
              </a:rPr>
              <a:t>两类错误</a:t>
            </a:r>
            <a:endParaRPr lang="zh-CN" altLang="zh-CN" sz="2000" b="1" dirty="0">
              <a:latin typeface="等线" panose="02010600030101010101" pitchFamily="2" charset="-122"/>
              <a:ea typeface="等线" panose="02010600030101010101" pitchFamily="2" charset="-122"/>
            </a:endParaRPr>
          </a:p>
        </p:txBody>
      </p:sp>
      <p:pic>
        <p:nvPicPr>
          <p:cNvPr id="7" name="Picture 6"/>
          <p:cNvPicPr>
            <a:picLocks noChangeAspect="1" noChangeArrowheads="1"/>
          </p:cNvPicPr>
          <p:nvPr/>
        </p:nvPicPr>
        <p:blipFill rotWithShape="1">
          <a:blip r:embed="rId1">
            <a:extLst>
              <a:ext uri="{28A0092B-C50C-407E-A947-70E740481C1C}">
                <a14:useLocalDpi xmlns:a14="http://schemas.microsoft.com/office/drawing/2010/main" val="0"/>
              </a:ext>
            </a:extLst>
          </a:blip>
          <a:srcRect t="23994"/>
          <a:stretch>
            <a:fillRect/>
          </a:stretch>
        </p:blipFill>
        <p:spPr bwMode="auto">
          <a:xfrm>
            <a:off x="399746" y="908720"/>
            <a:ext cx="5400675" cy="11221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3" name="对象 2"/>
          <p:cNvGraphicFramePr>
            <a:graphicFrameLocks noChangeAspect="1"/>
          </p:cNvGraphicFramePr>
          <p:nvPr/>
        </p:nvGraphicFramePr>
        <p:xfrm>
          <a:off x="1057910" y="2556510"/>
          <a:ext cx="2023745" cy="885825"/>
        </p:xfrm>
        <a:graphic>
          <a:graphicData uri="http://schemas.openxmlformats.org/presentationml/2006/ole">
            <mc:AlternateContent xmlns:mc="http://schemas.openxmlformats.org/markup-compatibility/2006">
              <mc:Choice xmlns:v="urn:schemas-microsoft-com:vml" Requires="v">
                <p:oleObj spid="_x0000_s14424" name="Equation" r:id="rId2" imgW="1574800" imgH="685800" progId="Equation.DSMT4">
                  <p:embed/>
                </p:oleObj>
              </mc:Choice>
              <mc:Fallback>
                <p:oleObj name="Equation" r:id="rId2" imgW="1574800" imgH="685800" progId="Equation.DSMT4">
                  <p:embed/>
                  <p:pic>
                    <p:nvPicPr>
                      <p:cNvPr id="0" name="图片 14423"/>
                      <p:cNvPicPr/>
                      <p:nvPr/>
                    </p:nvPicPr>
                    <p:blipFill>
                      <a:blip r:embed="rId3"/>
                      <a:stretch>
                        <a:fillRect/>
                      </a:stretch>
                    </p:blipFill>
                    <p:spPr>
                      <a:xfrm>
                        <a:off x="1057910" y="2556510"/>
                        <a:ext cx="2023745" cy="885825"/>
                      </a:xfrm>
                      <a:prstGeom prst="rect">
                        <a:avLst/>
                      </a:prstGeom>
                      <a:ln>
                        <a:solidFill>
                          <a:schemeClr val="tx1"/>
                        </a:solidFill>
                      </a:ln>
                    </p:spPr>
                  </p:pic>
                </p:oleObj>
              </mc:Fallback>
            </mc:AlternateContent>
          </a:graphicData>
        </a:graphic>
      </p:graphicFrame>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347991"/>
            <a:ext cx="4104456" cy="381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5"/>
          <p:cNvSpPr>
            <a:spLocks noChangeArrowheads="1"/>
          </p:cNvSpPr>
          <p:nvPr/>
        </p:nvSpPr>
        <p:spPr bwMode="auto">
          <a:xfrm>
            <a:off x="597714" y="3789986"/>
            <a:ext cx="3452174" cy="646331"/>
          </a:xfrm>
          <a:prstGeom prst="rect">
            <a:avLst/>
          </a:prstGeom>
          <a:solidFill>
            <a:srgbClr val="FFC000"/>
          </a:solidFill>
          <a:ln>
            <a:solidFill>
              <a:schemeClr val="tx1"/>
            </a:solidFill>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原则：</a:t>
            </a:r>
            <a:endPar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首先控制犯第一类错误的概率</a:t>
            </a:r>
            <a:endParaRPr kumimoji="0" lang="zh-CN" altLang="zh-CN"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5" name="对象 4"/>
          <p:cNvGraphicFramePr>
            <a:graphicFrameLocks noChangeAspect="1"/>
          </p:cNvGraphicFramePr>
          <p:nvPr/>
        </p:nvGraphicFramePr>
        <p:xfrm>
          <a:off x="3491880" y="4147338"/>
          <a:ext cx="236175" cy="226334"/>
        </p:xfrm>
        <a:graphic>
          <a:graphicData uri="http://schemas.openxmlformats.org/presentationml/2006/ole">
            <mc:AlternateContent xmlns:mc="http://schemas.openxmlformats.org/markup-compatibility/2006">
              <mc:Choice xmlns:v="urn:schemas-microsoft-com:vml" Requires="v">
                <p:oleObj spid="_x0000_s14425" name="Equation" r:id="rId5" imgW="152400" imgH="139700" progId="Equation.DSMT4">
                  <p:embed/>
                </p:oleObj>
              </mc:Choice>
              <mc:Fallback>
                <p:oleObj name="Equation" r:id="rId5" imgW="152400" imgH="1397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4147338"/>
                        <a:ext cx="236175" cy="226334"/>
                      </a:xfrm>
                      <a:prstGeom prst="rect">
                        <a:avLst/>
                      </a:prstGeom>
                      <a:noFill/>
                    </p:spPr>
                  </p:pic>
                </p:oleObj>
              </mc:Fallback>
            </mc:AlternateContent>
          </a:graphicData>
        </a:graphic>
      </p:graphicFrame>
      <p:sp>
        <p:nvSpPr>
          <p:cNvPr id="6" name="矩形 5"/>
          <p:cNvSpPr/>
          <p:nvPr/>
        </p:nvSpPr>
        <p:spPr>
          <a:xfrm>
            <a:off x="359589" y="4793704"/>
            <a:ext cx="3421522" cy="1630045"/>
          </a:xfrm>
          <a:prstGeom prst="rect">
            <a:avLst/>
          </a:prstGeom>
          <a:ln>
            <a:solidFill>
              <a:schemeClr val="tx1"/>
            </a:solidFill>
          </a:ln>
        </p:spPr>
        <p:txBody>
          <a:bodyPr wrap="square">
            <a:spAutoFit/>
          </a:bodyPr>
          <a:lstStyle/>
          <a:p>
            <a:pPr algn="just">
              <a:spcAft>
                <a:spcPts val="0"/>
              </a:spcAft>
            </a:pPr>
            <a:r>
              <a:rPr lang="zh-CN" altLang="zh-CN" sz="2000" b="1" kern="100" dirty="0">
                <a:latin typeface="Times New Roman" panose="02020603050405020304"/>
                <a:ea typeface="等线" panose="02010600030101010101" pitchFamily="2" charset="-122"/>
              </a:rPr>
              <a:t>因为</a:t>
            </a:r>
            <a:r>
              <a:rPr lang="zh-CN" altLang="zh-CN" sz="2000" b="1" kern="100" dirty="0" smtClean="0">
                <a:latin typeface="Times New Roman" panose="02020603050405020304"/>
                <a:ea typeface="等线" panose="02010600030101010101" pitchFamily="2" charset="-122"/>
              </a:rPr>
              <a:t>：</a:t>
            </a:r>
            <a:endParaRPr lang="en-US" altLang="zh-CN" sz="2000" b="1" kern="100" dirty="0" smtClean="0">
              <a:latin typeface="Times New Roman" panose="02020603050405020304"/>
              <a:ea typeface="等线" panose="02010600030101010101" pitchFamily="2" charset="-122"/>
            </a:endParaRPr>
          </a:p>
          <a:p>
            <a:pPr algn="just">
              <a:spcAft>
                <a:spcPts val="0"/>
              </a:spcAft>
            </a:pPr>
            <a:r>
              <a:rPr lang="zh-CN" altLang="zh-CN" sz="2000" b="1" kern="100" dirty="0" smtClean="0">
                <a:latin typeface="Times New Roman" panose="02020603050405020304"/>
                <a:ea typeface="等线" panose="02010600030101010101" pitchFamily="2" charset="-122"/>
              </a:rPr>
              <a:t>统一</a:t>
            </a:r>
            <a:r>
              <a:rPr lang="zh-CN" altLang="zh-CN" sz="2000" b="1" kern="100" dirty="0">
                <a:latin typeface="Times New Roman" panose="02020603050405020304"/>
                <a:ea typeface="等线" panose="02010600030101010101" pitchFamily="2" charset="-122"/>
              </a:rPr>
              <a:t>原则，便于讨论</a:t>
            </a:r>
            <a:endParaRPr lang="zh-CN" altLang="zh-CN" sz="2000" kern="100" dirty="0">
              <a:latin typeface="Times New Roman" panose="02020603050405020304"/>
              <a:ea typeface="宋体" panose="02010600030101010101" pitchFamily="2" charset="-122"/>
            </a:endParaRPr>
          </a:p>
          <a:p>
            <a:pPr algn="just">
              <a:spcAft>
                <a:spcPts val="0"/>
              </a:spcAft>
            </a:pPr>
            <a:r>
              <a:rPr lang="zh-CN" altLang="zh-CN" sz="2000" b="1" kern="100" dirty="0" smtClean="0">
                <a:latin typeface="Times New Roman" panose="02020603050405020304"/>
                <a:ea typeface="等线" panose="02010600030101010101" pitchFamily="2" charset="-122"/>
              </a:rPr>
              <a:t>原假设</a:t>
            </a:r>
            <a:r>
              <a:rPr lang="zh-CN" altLang="zh-CN" sz="2000" b="1" kern="100" dirty="0">
                <a:latin typeface="Times New Roman" panose="02020603050405020304"/>
                <a:ea typeface="等线" panose="02010600030101010101" pitchFamily="2" charset="-122"/>
              </a:rPr>
              <a:t>通常是确定的，而</a:t>
            </a:r>
            <a:r>
              <a:rPr lang="zh-CN" altLang="zh-CN" sz="2000" b="1" kern="100" dirty="0">
                <a:solidFill>
                  <a:srgbClr val="FF0000"/>
                </a:solidFill>
                <a:latin typeface="Times New Roman" panose="02020603050405020304"/>
                <a:ea typeface="等线" panose="02010600030101010101" pitchFamily="2" charset="-122"/>
              </a:rPr>
              <a:t>替代假设通常是模糊的，从而无法计算</a:t>
            </a:r>
            <a:r>
              <a:rPr lang="en-US" altLang="zh-CN" sz="2000" b="1" kern="100" dirty="0">
                <a:solidFill>
                  <a:srgbClr val="FF0000"/>
                </a:solidFill>
                <a:latin typeface="Times New Roman" panose="02020603050405020304"/>
                <a:ea typeface="等线" panose="02010600030101010101" pitchFamily="2" charset="-122"/>
              </a:rPr>
              <a:t>beta!!!!</a:t>
            </a:r>
            <a:endParaRPr lang="en-US" altLang="zh-CN" sz="2000" b="1" kern="100" dirty="0">
              <a:solidFill>
                <a:srgbClr val="FF0000"/>
              </a:solidFill>
              <a:effectLst/>
              <a:latin typeface="Times New Roman" panose="02020603050405020304"/>
              <a:ea typeface="等线" panose="02010600030101010101" pitchFamily="2"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605" y="923710"/>
            <a:ext cx="2994731" cy="400110"/>
          </a:xfrm>
          <a:prstGeom prst="rect">
            <a:avLst/>
          </a:prstGeom>
        </p:spPr>
        <p:txBody>
          <a:bodyPr wrap="none">
            <a:spAutoFit/>
          </a:bodyPr>
          <a:lstStyle/>
          <a:p>
            <a:r>
              <a:rPr lang="en-US" altLang="zh-CN" sz="2000" b="1" dirty="0">
                <a:ea typeface="等线" panose="02010600030101010101" pitchFamily="2" charset="-122"/>
              </a:rPr>
              <a:t>7.2 </a:t>
            </a:r>
            <a:r>
              <a:rPr lang="zh-CN" altLang="zh-CN" sz="2000" b="1" dirty="0">
                <a:ea typeface="等线" panose="02010600030101010101" pitchFamily="2" charset="-122"/>
              </a:rPr>
              <a:t>一个总体参数的检验</a:t>
            </a:r>
            <a:endParaRPr lang="zh-CN" altLang="zh-CN" sz="2000" b="1" dirty="0">
              <a:ea typeface="等线" panose="02010600030101010101" pitchFamily="2" charset="-122"/>
            </a:endParaRPr>
          </a:p>
        </p:txBody>
      </p:sp>
      <p:graphicFrame>
        <p:nvGraphicFramePr>
          <p:cNvPr id="3" name="表格 2"/>
          <p:cNvGraphicFramePr>
            <a:graphicFrameLocks noGrp="1"/>
          </p:cNvGraphicFramePr>
          <p:nvPr/>
        </p:nvGraphicFramePr>
        <p:xfrm>
          <a:off x="1043608" y="2132856"/>
          <a:ext cx="6480720" cy="1800200"/>
        </p:xfrm>
        <a:graphic>
          <a:graphicData uri="http://schemas.openxmlformats.org/drawingml/2006/table">
            <a:tbl>
              <a:tblPr firstRow="1" firstCol="1" lastRow="1" lastCol="1" bandRow="1" bandCol="1"/>
              <a:tblGrid>
                <a:gridCol w="1041843"/>
                <a:gridCol w="1117890"/>
                <a:gridCol w="1296651"/>
                <a:gridCol w="3024336"/>
              </a:tblGrid>
              <a:tr h="654618">
                <a:tc gridSpan="3">
                  <a:txBody>
                    <a:bodyPr/>
                    <a:lstStyle/>
                    <a:p>
                      <a:pPr algn="ctr">
                        <a:spcAft>
                          <a:spcPts val="0"/>
                        </a:spcAft>
                      </a:pPr>
                      <a:r>
                        <a:rPr lang="zh-CN" sz="2000" b="1" kern="100" dirty="0">
                          <a:effectLst/>
                          <a:latin typeface="Times New Roman" panose="02020603050405020304"/>
                          <a:ea typeface="等线" panose="02010600030101010101" pitchFamily="2" charset="-122"/>
                        </a:rPr>
                        <a:t>正态总体</a:t>
                      </a: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cPr/>
                </a:tc>
                <a:tc hMerge="1">
                  <a:tcPr/>
                </a:tc>
                <a:tc>
                  <a:txBody>
                    <a:bodyPr/>
                    <a:lstStyle/>
                    <a:p>
                      <a:pPr algn="ctr">
                        <a:spcAft>
                          <a:spcPts val="0"/>
                        </a:spcAft>
                      </a:pPr>
                      <a:r>
                        <a:rPr lang="zh-CN" sz="2000" b="1" kern="100" dirty="0">
                          <a:effectLst/>
                          <a:latin typeface="Times New Roman" panose="02020603050405020304"/>
                          <a:ea typeface="等线" panose="02010600030101010101" pitchFamily="2" charset="-122"/>
                        </a:rPr>
                        <a:t>非正态总体（大样本）</a:t>
                      </a: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490964">
                <a:tc gridSpan="2">
                  <a:txBody>
                    <a:bodyPr/>
                    <a:lstStyle/>
                    <a:p>
                      <a:pPr algn="ctr">
                        <a:spcAft>
                          <a:spcPts val="0"/>
                        </a:spcAft>
                      </a:pPr>
                      <a:endParaRPr lang="zh-CN" sz="20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hMerge="1">
                  <a:tcPr/>
                </a:tc>
                <a:tc rowSpan="2">
                  <a:txBody>
                    <a:bodyPr/>
                    <a:lstStyle/>
                    <a:p>
                      <a:pPr algn="ctr">
                        <a:spcAft>
                          <a:spcPts val="0"/>
                        </a:spcAft>
                      </a:pP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endParaRPr lang="zh-CN" sz="20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654618">
                <a:tc>
                  <a:txBody>
                    <a:bodyPr/>
                    <a:lstStyle/>
                    <a:p>
                      <a:pPr algn="ctr">
                        <a:spcAft>
                          <a:spcPts val="0"/>
                        </a:spcAft>
                      </a:pPr>
                      <a:r>
                        <a:rPr lang="en-US" altLang="zh-CN" sz="2000" b="1" kern="100" dirty="0" smtClean="0">
                          <a:effectLst/>
                          <a:latin typeface="Times New Roman" panose="02020603050405020304"/>
                          <a:ea typeface="等线" panose="02010600030101010101" pitchFamily="2" charset="-122"/>
                        </a:rPr>
                        <a:t>   </a:t>
                      </a:r>
                      <a:r>
                        <a:rPr lang="zh-CN" sz="2000" b="1" kern="100" dirty="0" smtClean="0">
                          <a:effectLst/>
                          <a:latin typeface="Times New Roman" panose="02020603050405020304"/>
                          <a:ea typeface="等线" panose="02010600030101010101" pitchFamily="2" charset="-122"/>
                        </a:rPr>
                        <a:t>已知</a:t>
                      </a: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spcAft>
                          <a:spcPts val="0"/>
                        </a:spcAft>
                      </a:pPr>
                      <a:r>
                        <a:rPr lang="en-US" altLang="zh-CN" sz="2000" b="1" kern="100" dirty="0" smtClean="0">
                          <a:effectLst/>
                          <a:latin typeface="Times New Roman" panose="02020603050405020304"/>
                          <a:ea typeface="等线" panose="02010600030101010101" pitchFamily="2" charset="-122"/>
                        </a:rPr>
                        <a:t>  </a:t>
                      </a:r>
                      <a:r>
                        <a:rPr lang="zh-CN" sz="2000" b="1" kern="100" dirty="0" smtClean="0">
                          <a:effectLst/>
                          <a:latin typeface="Times New Roman" panose="02020603050405020304"/>
                          <a:ea typeface="等线" panose="02010600030101010101" pitchFamily="2" charset="-122"/>
                        </a:rPr>
                        <a:t>未知</a:t>
                      </a: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vMerge="1">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bl>
          </a:graphicData>
        </a:graphic>
      </p:graphicFrame>
      <p:graphicFrame>
        <p:nvGraphicFramePr>
          <p:cNvPr id="4" name="对象 3"/>
          <p:cNvGraphicFramePr>
            <a:graphicFrameLocks noChangeAspect="1"/>
          </p:cNvGraphicFramePr>
          <p:nvPr/>
        </p:nvGraphicFramePr>
        <p:xfrm>
          <a:off x="1901483" y="2852936"/>
          <a:ext cx="294974" cy="313409"/>
        </p:xfrm>
        <a:graphic>
          <a:graphicData uri="http://schemas.openxmlformats.org/presentationml/2006/ole">
            <mc:AlternateContent xmlns:mc="http://schemas.openxmlformats.org/markup-compatibility/2006">
              <mc:Choice xmlns:v="urn:schemas-microsoft-com:vml" Requires="v">
                <p:oleObj spid="_x0000_s15615" name="Equation" r:id="rId1" imgW="152400" imgH="165100" progId="Equation.DSMT4">
                  <p:embed/>
                </p:oleObj>
              </mc:Choice>
              <mc:Fallback>
                <p:oleObj name="Equation" r:id="rId1" imgW="152400" imgH="165100" progId="Equation.DSMT4">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483" y="2852936"/>
                        <a:ext cx="294974" cy="313409"/>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3707904" y="3140968"/>
          <a:ext cx="360040" cy="360040"/>
        </p:xfrm>
        <a:graphic>
          <a:graphicData uri="http://schemas.openxmlformats.org/presentationml/2006/ole">
            <mc:AlternateContent xmlns:mc="http://schemas.openxmlformats.org/markup-compatibility/2006">
              <mc:Choice xmlns:v="urn:schemas-microsoft-com:vml" Requires="v">
                <p:oleObj spid="_x0000_s15616" name="Equation" r:id="rId3" imgW="203200" imgH="203200" progId="Equation.DSMT4">
                  <p:embed/>
                </p:oleObj>
              </mc:Choice>
              <mc:Fallback>
                <p:oleObj name="Equation" r:id="rId3" imgW="203200" imgH="203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140968"/>
                        <a:ext cx="360040" cy="360040"/>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1115616" y="3429000"/>
          <a:ext cx="288032" cy="288032"/>
        </p:xfrm>
        <a:graphic>
          <a:graphicData uri="http://schemas.openxmlformats.org/presentationml/2006/ole">
            <mc:AlternateContent xmlns:mc="http://schemas.openxmlformats.org/markup-compatibility/2006">
              <mc:Choice xmlns:v="urn:schemas-microsoft-com:vml" Requires="v">
                <p:oleObj spid="_x0000_s15617" name="Equation" r:id="rId5" imgW="203200" imgH="203200" progId="Equation.DSMT4">
                  <p:embed/>
                </p:oleObj>
              </mc:Choice>
              <mc:Fallback>
                <p:oleObj name="Equation" r:id="rId5" imgW="203200" imgH="203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429000"/>
                        <a:ext cx="288032" cy="288032"/>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2195736" y="3429000"/>
          <a:ext cx="288032" cy="288032"/>
        </p:xfrm>
        <a:graphic>
          <a:graphicData uri="http://schemas.openxmlformats.org/presentationml/2006/ole">
            <mc:AlternateContent xmlns:mc="http://schemas.openxmlformats.org/markup-compatibility/2006">
              <mc:Choice xmlns:v="urn:schemas-microsoft-com:vml" Requires="v">
                <p:oleObj spid="_x0000_s15618" name="Equation" r:id="rId6" imgW="203200" imgH="203200" progId="Equation.DSMT4">
                  <p:embed/>
                </p:oleObj>
              </mc:Choice>
              <mc:Fallback>
                <p:oleObj name="Equation" r:id="rId6" imgW="203200" imgH="203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3429000"/>
                        <a:ext cx="288032" cy="28803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5868144" y="2924944"/>
          <a:ext cx="288032" cy="306034"/>
        </p:xfrm>
        <a:graphic>
          <a:graphicData uri="http://schemas.openxmlformats.org/presentationml/2006/ole">
            <mc:AlternateContent xmlns:mc="http://schemas.openxmlformats.org/markup-compatibility/2006">
              <mc:Choice xmlns:v="urn:schemas-microsoft-com:vml" Requires="v">
                <p:oleObj spid="_x0000_s15619" name="Equation" r:id="rId7" imgW="152400" imgH="165100" progId="Equation.DSMT4">
                  <p:embed/>
                </p:oleObj>
              </mc:Choice>
              <mc:Fallback>
                <p:oleObj name="Equation" r:id="rId7" imgW="152400" imgH="165100" progId="Equation.DSMT4">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924944"/>
                        <a:ext cx="288032" cy="306034"/>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5868144" y="3429000"/>
          <a:ext cx="288032" cy="288032"/>
        </p:xfrm>
        <a:graphic>
          <a:graphicData uri="http://schemas.openxmlformats.org/presentationml/2006/ole">
            <mc:AlternateContent xmlns:mc="http://schemas.openxmlformats.org/markup-compatibility/2006">
              <mc:Choice xmlns:v="urn:schemas-microsoft-com:vml" Requires="v">
                <p:oleObj spid="_x0000_s15620" name="Equation" r:id="rId8" imgW="139700" imgH="139700" progId="Equation.DSMT4">
                  <p:embed/>
                </p:oleObj>
              </mc:Choice>
              <mc:Fallback>
                <p:oleObj name="Equation" r:id="rId8" imgW="139700" imgH="1397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8144" y="3429000"/>
                        <a:ext cx="288032" cy="288032"/>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4482" r="38012"/>
          <a:stretch>
            <a:fillRect/>
          </a:stretch>
        </p:blipFill>
        <p:spPr bwMode="auto">
          <a:xfrm>
            <a:off x="2510916" y="2309547"/>
            <a:ext cx="3024336" cy="1566986"/>
          </a:xfrm>
          <a:prstGeom prst="rect">
            <a:avLst/>
          </a:prstGeom>
          <a:solidFill>
            <a:schemeClr val="bg1"/>
          </a:solidFill>
          <a:ln>
            <a:solidFill>
              <a:schemeClr val="tx1"/>
            </a:solidFill>
          </a:ln>
          <a:effectLst/>
        </p:spPr>
      </p:pic>
      <p:sp>
        <p:nvSpPr>
          <p:cNvPr id="2" name="Rectangle 2"/>
          <p:cNvSpPr>
            <a:spLocks noChangeArrowheads="1"/>
          </p:cNvSpPr>
          <p:nvPr/>
        </p:nvSpPr>
        <p:spPr bwMode="auto">
          <a:xfrm>
            <a:off x="395537" y="358031"/>
            <a:ext cx="3168352" cy="64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65048" rIns="91440" bIns="165048"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Arial" panose="020B0604020202020204" pitchFamily="34" charset="0"/>
                <a:ea typeface="等线" panose="02010600030101010101" pitchFamily="2" charset="-122"/>
                <a:cs typeface="Times New Roman" panose="02020603050405020304" pitchFamily="18" charset="0"/>
              </a:rPr>
              <a:t>7.2.1  </a:t>
            </a:r>
            <a:r>
              <a:rPr kumimoji="0" lang="zh-CN" altLang="en-US" sz="2000" b="1" i="0" u="none" strike="noStrike" cap="none" normalizeH="0" baseline="0" dirty="0" smtClean="0">
                <a:ln>
                  <a:noFill/>
                </a:ln>
                <a:solidFill>
                  <a:schemeClr val="tx1"/>
                </a:solidFill>
                <a:effectLst/>
                <a:latin typeface="Arial" panose="020B0604020202020204" pitchFamily="34" charset="0"/>
                <a:ea typeface="等线" panose="02010600030101010101" pitchFamily="2" charset="-122"/>
                <a:cs typeface="Times New Roman" panose="02020603050405020304" pitchFamily="18" charset="0"/>
              </a:rPr>
              <a:t>总体均值      的检验</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3" name="对象 2"/>
          <p:cNvGraphicFramePr>
            <a:graphicFrameLocks noChangeAspect="1"/>
          </p:cNvGraphicFramePr>
          <p:nvPr/>
        </p:nvGraphicFramePr>
        <p:xfrm>
          <a:off x="2267744" y="503977"/>
          <a:ext cx="391108" cy="349204"/>
        </p:xfrm>
        <a:graphic>
          <a:graphicData uri="http://schemas.openxmlformats.org/presentationml/2006/ole">
            <mc:AlternateContent xmlns:mc="http://schemas.openxmlformats.org/markup-compatibility/2006">
              <mc:Choice xmlns:v="urn:schemas-microsoft-com:vml" Requires="v">
                <p:oleObj spid="_x0000_s1170" name="Equation" r:id="rId2" imgW="152400" imgH="165100" progId="Equation.DSMT4">
                  <p:embed/>
                </p:oleObj>
              </mc:Choice>
              <mc:Fallback>
                <p:oleObj name="Equation" r:id="rId2" imgW="152400" imgH="1651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503977"/>
                        <a:ext cx="391108" cy="349204"/>
                      </a:xfrm>
                      <a:prstGeom prst="rect">
                        <a:avLst/>
                      </a:prstGeom>
                      <a:noFill/>
                    </p:spPr>
                  </p:pic>
                </p:oleObj>
              </mc:Fallback>
            </mc:AlternateContent>
          </a:graphicData>
        </a:graphic>
      </p:graphicFrame>
      <p:sp>
        <p:nvSpPr>
          <p:cNvPr id="4" name="Rectangle 16"/>
          <p:cNvSpPr>
            <a:spLocks noChangeArrowheads="1"/>
          </p:cNvSpPr>
          <p:nvPr/>
        </p:nvSpPr>
        <p:spPr bwMode="auto">
          <a:xfrm>
            <a:off x="467546" y="1136356"/>
            <a:ext cx="30963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fontAlgn="base">
              <a:spcBef>
                <a:spcPct val="0"/>
              </a:spcBef>
              <a:spcAft>
                <a:spcPct val="0"/>
              </a:spcAft>
            </a:pPr>
            <a:r>
              <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 </a:t>
            </a: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正态总体均值     的</a:t>
            </a:r>
            <a:r>
              <a:rPr lang="zh-CN" altLang="zh-CN" b="1" dirty="0" smtClean="0">
                <a:solidFill>
                  <a:prstClr val="black"/>
                </a:solidFill>
                <a:latin typeface="等线" panose="02010600030101010101" pitchFamily="2" charset="-122"/>
                <a:ea typeface="等线" panose="02010600030101010101" pitchFamily="2" charset="-122"/>
                <a:cs typeface="Times New Roman" panose="02020603050405020304" pitchFamily="18" charset="0"/>
              </a:rPr>
              <a:t>检验</a:t>
            </a:r>
            <a:endParaRPr lang="zh-CN" altLang="zh-CN" dirty="0">
              <a:solidFill>
                <a:prstClr val="black"/>
              </a:solidFill>
              <a:latin typeface="等线" panose="02010600030101010101" pitchFamily="2" charset="-122"/>
              <a:ea typeface="等线" panose="02010600030101010101" pitchFamily="2" charset="-122"/>
              <a:cs typeface="宋体" panose="02010600030101010101" pitchFamily="2" charset="-122"/>
            </a:endParaRPr>
          </a:p>
        </p:txBody>
      </p:sp>
      <p:graphicFrame>
        <p:nvGraphicFramePr>
          <p:cNvPr id="5" name="对象 4"/>
          <p:cNvGraphicFramePr>
            <a:graphicFrameLocks noChangeAspect="1"/>
          </p:cNvGraphicFramePr>
          <p:nvPr/>
        </p:nvGraphicFramePr>
        <p:xfrm>
          <a:off x="2123728" y="1183445"/>
          <a:ext cx="260672" cy="275154"/>
        </p:xfrm>
        <a:graphic>
          <a:graphicData uri="http://schemas.openxmlformats.org/presentationml/2006/ole">
            <mc:AlternateContent xmlns:mc="http://schemas.openxmlformats.org/markup-compatibility/2006">
              <mc:Choice xmlns:v="urn:schemas-microsoft-com:vml" Requires="v">
                <p:oleObj spid="_x0000_s1171" name="Equation" r:id="rId4" imgW="152400" imgH="165100" progId="Equation.DSMT4">
                  <p:embed/>
                </p:oleObj>
              </mc:Choice>
              <mc:Fallback>
                <p:oleObj name="Equation" r:id="rId4" imgW="152400" imgH="165100" progId="Equation.DSMT4">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83445"/>
                        <a:ext cx="260672" cy="275154"/>
                      </a:xfrm>
                      <a:prstGeom prst="rect">
                        <a:avLst/>
                      </a:prstGeom>
                      <a:noFill/>
                    </p:spPr>
                  </p:pic>
                </p:oleObj>
              </mc:Fallback>
            </mc:AlternateContent>
          </a:graphicData>
        </a:graphic>
      </p:graphicFrame>
      <p:pic>
        <p:nvPicPr>
          <p:cNvPr id="104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09" y="1700808"/>
            <a:ext cx="13430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60" y="2569986"/>
            <a:ext cx="1515789" cy="10461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矩形 7"/>
          <p:cNvSpPr/>
          <p:nvPr/>
        </p:nvSpPr>
        <p:spPr>
          <a:xfrm>
            <a:off x="7164288" y="1700292"/>
            <a:ext cx="1338828" cy="369332"/>
          </a:xfrm>
          <a:prstGeom prst="rect">
            <a:avLst/>
          </a:prstGeom>
          <a:solidFill>
            <a:srgbClr val="92D050"/>
          </a:solidFill>
        </p:spPr>
        <p:txBody>
          <a:bodyPr wrap="none">
            <a:spAutoFit/>
          </a:bodyPr>
          <a:lstStyle/>
          <a:p>
            <a:r>
              <a:rPr lang="zh-CN" altLang="zh-CN" b="1" kern="100" dirty="0">
                <a:ea typeface="等线" panose="02010600030101010101" pitchFamily="2" charset="-122"/>
                <a:cs typeface="Times New Roman" panose="02020603050405020304"/>
              </a:rPr>
              <a:t>检验统计量</a:t>
            </a:r>
            <a:endParaRPr lang="zh-CN" altLang="en-US" dirty="0"/>
          </a:p>
        </p:txBody>
      </p:sp>
      <p:graphicFrame>
        <p:nvGraphicFramePr>
          <p:cNvPr id="9" name="对象 8"/>
          <p:cNvGraphicFramePr>
            <a:graphicFrameLocks noChangeAspect="1"/>
          </p:cNvGraphicFramePr>
          <p:nvPr/>
        </p:nvGraphicFramePr>
        <p:xfrm>
          <a:off x="6226134" y="2722922"/>
          <a:ext cx="2450322" cy="785953"/>
        </p:xfrm>
        <a:graphic>
          <a:graphicData uri="http://schemas.openxmlformats.org/presentationml/2006/ole">
            <mc:AlternateContent xmlns:mc="http://schemas.openxmlformats.org/markup-compatibility/2006">
              <mc:Choice xmlns:v="urn:schemas-microsoft-com:vml" Requires="v">
                <p:oleObj spid="_x0000_s1172" name="Equation" r:id="rId7" imgW="32308800" imgH="10363200" progId="Equation.DSMT4">
                  <p:embed/>
                </p:oleObj>
              </mc:Choice>
              <mc:Fallback>
                <p:oleObj name="Equation" r:id="rId7" imgW="32308800" imgH="10363200" progId="Equation.DSMT4">
                  <p:embed/>
                  <p:pic>
                    <p:nvPicPr>
                      <p:cNvPr id="0" name="图片 1171"/>
                      <p:cNvPicPr/>
                      <p:nvPr/>
                    </p:nvPicPr>
                    <p:blipFill>
                      <a:blip r:embed="rId8"/>
                      <a:stretch>
                        <a:fillRect/>
                      </a:stretch>
                    </p:blipFill>
                    <p:spPr>
                      <a:xfrm>
                        <a:off x="6226134" y="2722922"/>
                        <a:ext cx="2450322" cy="785953"/>
                      </a:xfrm>
                      <a:prstGeom prst="rect">
                        <a:avLst/>
                      </a:prstGeom>
                      <a:solidFill>
                        <a:schemeClr val="bg1">
                          <a:lumMod val="85000"/>
                        </a:schemeClr>
                      </a:solidFill>
                      <a:ln>
                        <a:solidFill>
                          <a:schemeClr val="tx1"/>
                        </a:solidFill>
                      </a:ln>
                    </p:spPr>
                  </p:pic>
                </p:oleObj>
              </mc:Fallback>
            </mc:AlternateContent>
          </a:graphicData>
        </a:graphic>
      </p:graphicFrame>
      <p:pic>
        <p:nvPicPr>
          <p:cNvPr id="1047"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9296" y="4519792"/>
            <a:ext cx="3350349" cy="1623789"/>
          </a:xfrm>
          <a:prstGeom prst="rect">
            <a:avLst/>
          </a:prstGeom>
          <a:solidFill>
            <a:schemeClr val="bg1">
              <a:lumMod val="85000"/>
            </a:schemeClr>
          </a:solidFill>
          <a:ln w="9525">
            <a:solidFill>
              <a:schemeClr val="tx1"/>
            </a:solidFill>
            <a:miter lim="800000"/>
            <a:headEnd/>
            <a:tailEnd/>
          </a:ln>
        </p:spPr>
      </p:pic>
      <p:pic>
        <p:nvPicPr>
          <p:cNvPr id="19"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160" y="4349284"/>
            <a:ext cx="3653567" cy="19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右箭头 20"/>
          <p:cNvSpPr/>
          <p:nvPr/>
        </p:nvSpPr>
        <p:spPr>
          <a:xfrm>
            <a:off x="2102396" y="3113908"/>
            <a:ext cx="408519" cy="171076"/>
          </a:xfrm>
          <a:prstGeom prst="righ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5535252" y="3113908"/>
            <a:ext cx="626766" cy="171076"/>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270267" y="3572781"/>
            <a:ext cx="280955" cy="925397"/>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4379" y="1634931"/>
            <a:ext cx="1515789" cy="10461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矩形 7"/>
          <p:cNvSpPr/>
          <p:nvPr/>
        </p:nvSpPr>
        <p:spPr>
          <a:xfrm>
            <a:off x="7118659" y="920151"/>
            <a:ext cx="1338828" cy="369332"/>
          </a:xfrm>
          <a:prstGeom prst="rect">
            <a:avLst/>
          </a:prstGeom>
          <a:solidFill>
            <a:srgbClr val="92D050"/>
          </a:solidFill>
        </p:spPr>
        <p:txBody>
          <a:bodyPr wrap="none">
            <a:spAutoFit/>
          </a:bodyPr>
          <a:lstStyle/>
          <a:p>
            <a:r>
              <a:rPr lang="zh-CN" altLang="zh-CN" b="1" kern="100" dirty="0">
                <a:ea typeface="等线" panose="02010600030101010101" pitchFamily="2" charset="-122"/>
                <a:cs typeface="Times New Roman" panose="02020603050405020304"/>
              </a:rPr>
              <a:t>检验统计量</a:t>
            </a:r>
            <a:endParaRPr lang="zh-CN" altLang="en-US" dirty="0"/>
          </a:p>
        </p:txBody>
      </p:sp>
      <p:graphicFrame>
        <p:nvGraphicFramePr>
          <p:cNvPr id="9" name="对象 8"/>
          <p:cNvGraphicFramePr>
            <a:graphicFrameLocks noChangeAspect="1"/>
          </p:cNvGraphicFramePr>
          <p:nvPr/>
        </p:nvGraphicFramePr>
        <p:xfrm>
          <a:off x="6266156" y="1679541"/>
          <a:ext cx="2289175" cy="785812"/>
        </p:xfrm>
        <a:graphic>
          <a:graphicData uri="http://schemas.openxmlformats.org/presentationml/2006/ole">
            <mc:AlternateContent xmlns:mc="http://schemas.openxmlformats.org/markup-compatibility/2006">
              <mc:Choice xmlns:v="urn:schemas-microsoft-com:vml" Requires="v">
                <p:oleObj spid="_x0000_s16429" name="Equation" r:id="rId2" imgW="30175200" imgH="10363200" progId="Equation.DSMT4">
                  <p:embed/>
                </p:oleObj>
              </mc:Choice>
              <mc:Fallback>
                <p:oleObj name="Equation" r:id="rId2" imgW="30175200" imgH="10363200" progId="Equation.DSMT4">
                  <p:embed/>
                  <p:pic>
                    <p:nvPicPr>
                      <p:cNvPr id="0" name="图片 16428"/>
                      <p:cNvPicPr/>
                      <p:nvPr/>
                    </p:nvPicPr>
                    <p:blipFill>
                      <a:blip r:embed="rId3"/>
                      <a:stretch>
                        <a:fillRect/>
                      </a:stretch>
                    </p:blipFill>
                    <p:spPr>
                      <a:xfrm>
                        <a:off x="6266156" y="1679541"/>
                        <a:ext cx="2289175" cy="785812"/>
                      </a:xfrm>
                      <a:prstGeom prst="rect">
                        <a:avLst/>
                      </a:prstGeom>
                      <a:solidFill>
                        <a:schemeClr val="bg1">
                          <a:lumMod val="85000"/>
                        </a:schemeClr>
                      </a:solidFill>
                      <a:ln>
                        <a:solidFill>
                          <a:schemeClr val="tx1"/>
                        </a:solidFill>
                      </a:ln>
                    </p:spPr>
                  </p:pic>
                </p:oleObj>
              </mc:Fallback>
            </mc:AlternateContent>
          </a:graphicData>
        </a:graphic>
      </p:graphicFrame>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62" y="692696"/>
            <a:ext cx="154305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733"/>
          <a:stretch>
            <a:fillRect/>
          </a:stretch>
        </p:blipFill>
        <p:spPr bwMode="auto">
          <a:xfrm>
            <a:off x="2581835" y="1408791"/>
            <a:ext cx="2968223" cy="1585913"/>
          </a:xfrm>
          <a:prstGeom prst="rect">
            <a:avLst/>
          </a:prstGeom>
          <a:solidFill>
            <a:schemeClr val="bg1"/>
          </a:solidFill>
          <a:ln>
            <a:solidFill>
              <a:schemeClr val="tx1"/>
            </a:solidFill>
          </a:ln>
          <a:effectLst/>
        </p:spPr>
      </p:pic>
      <p:pic>
        <p:nvPicPr>
          <p:cNvPr id="1638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871" y="3821687"/>
            <a:ext cx="3166815" cy="16188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064" y="3501008"/>
            <a:ext cx="361950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右箭头 16"/>
          <p:cNvSpPr/>
          <p:nvPr/>
        </p:nvSpPr>
        <p:spPr>
          <a:xfrm>
            <a:off x="5535252" y="2051559"/>
            <a:ext cx="626766" cy="171076"/>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a:off x="7281590" y="2796354"/>
            <a:ext cx="280955" cy="925397"/>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2079300" y="2072447"/>
            <a:ext cx="476476" cy="12930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3966" y="1196752"/>
            <a:ext cx="6389391"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041" y="2924944"/>
            <a:ext cx="5660679" cy="63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966" y="3823864"/>
            <a:ext cx="6699913"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0" y="598488"/>
            <a:ext cx="1223963"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5" name="TextBox 4"/>
          <p:cNvSpPr txBox="1"/>
          <p:nvPr/>
        </p:nvSpPr>
        <p:spPr>
          <a:xfrm>
            <a:off x="7228389" y="2780928"/>
            <a:ext cx="1676400"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翻译已知条件</a:t>
            </a:r>
            <a:endParaRPr lang="zh-CN" altLang="en-US" dirty="0">
              <a:solidFill>
                <a:prstClr val="black"/>
              </a:solidFill>
            </a:endParaRPr>
          </a:p>
        </p:txBody>
      </p:sp>
      <p:sp>
        <p:nvSpPr>
          <p:cNvPr id="6" name="TextBox 5"/>
          <p:cNvSpPr txBox="1"/>
          <p:nvPr/>
        </p:nvSpPr>
        <p:spPr>
          <a:xfrm>
            <a:off x="7982661" y="4278313"/>
            <a:ext cx="936625" cy="646113"/>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7" name="TextBox 6"/>
          <p:cNvSpPr txBox="1"/>
          <p:nvPr/>
        </p:nvSpPr>
        <p:spPr>
          <a:xfrm>
            <a:off x="7969751" y="5734176"/>
            <a:ext cx="935038" cy="647700"/>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说明结果含义</a:t>
            </a:r>
            <a:endParaRPr lang="zh-CN" altLang="en-US" dirty="0">
              <a:solidFill>
                <a:prstClr val="black"/>
              </a:solidFill>
            </a:endParaRPr>
          </a:p>
        </p:txBody>
      </p:sp>
      <p:pic>
        <p:nvPicPr>
          <p:cNvPr id="245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270" y="260648"/>
            <a:ext cx="5038725" cy="2371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70" y="2820988"/>
            <a:ext cx="4219575" cy="1457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4002859"/>
            <a:ext cx="3371850" cy="1238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5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74" y="5715974"/>
            <a:ext cx="6877050" cy="942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3973" y="404664"/>
            <a:ext cx="2685351" cy="369332"/>
          </a:xfrm>
          <a:prstGeom prst="rect">
            <a:avLst/>
          </a:prstGeom>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2 </a:t>
            </a:r>
            <a:r>
              <a:rPr lang="zh-CN" altLang="zh-CN" b="1" kern="100" dirty="0">
                <a:latin typeface="Times New Roman" panose="02020603050405020304"/>
                <a:ea typeface="等线" panose="02010600030101010101" pitchFamily="2" charset="-122"/>
              </a:rPr>
              <a:t>非正态总体均值的检验</a:t>
            </a:r>
            <a:endParaRPr lang="zh-CN" altLang="zh-CN" sz="1200" kern="100" dirty="0">
              <a:effectLst/>
              <a:latin typeface="Times New Roman" panose="02020603050405020304"/>
              <a:ea typeface="宋体" panose="02010600030101010101" pitchFamily="2" charset="-122"/>
            </a:endParaRPr>
          </a:p>
        </p:txBody>
      </p:sp>
      <p:pic>
        <p:nvPicPr>
          <p:cNvPr id="7"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1084" y="1700808"/>
            <a:ext cx="1515789" cy="10461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a:spLocks noChangeArrowheads="1"/>
          </p:cNvSpPr>
          <p:nvPr/>
        </p:nvSpPr>
        <p:spPr bwMode="auto">
          <a:xfrm>
            <a:off x="861084" y="1013106"/>
            <a:ext cx="3923928" cy="369332"/>
          </a:xfrm>
          <a:prstGeom prst="rect">
            <a:avLst/>
          </a:prstGeom>
          <a:solidFill>
            <a:srgbClr val="FFC000"/>
          </a:solidFill>
          <a:ln w="9525">
            <a:solidFill>
              <a:schemeClr val="tx1"/>
            </a:solidFill>
            <a:miter lim="800000"/>
          </a:ln>
          <a:effectLst/>
        </p:spPr>
        <p:txBody>
          <a:bodyPr vert="horz" wrap="square" lIns="91440" tIns="45720" rIns="91440" bIns="45720" numCol="1" anchor="ctr" anchorCtr="0" compatLnSpc="1">
            <a:spAutoFit/>
          </a:bodyPr>
          <a:lstStyle/>
          <a:p>
            <a:pPr fontAlgn="base">
              <a:spcBef>
                <a:spcPct val="0"/>
              </a:spcBef>
              <a:spcAft>
                <a:spcPct val="0"/>
              </a:spcAft>
            </a:pP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只能解决大样本</a:t>
            </a:r>
            <a:r>
              <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通常</a:t>
            </a:r>
            <a:r>
              <a:rPr lang="zh-CN" altLang="en-US" b="1" dirty="0">
                <a:latin typeface="等线" panose="02010600030101010101" pitchFamily="2" charset="-122"/>
                <a:ea typeface="等线" panose="02010600030101010101" pitchFamily="2" charset="-122"/>
                <a:cs typeface="Times New Roman" panose="02020603050405020304" pitchFamily="18" charset="0"/>
              </a:rPr>
              <a:t>的情况</a:t>
            </a:r>
            <a:r>
              <a:rPr lang="zh-CN" altLang="en-US" dirty="0">
                <a:latin typeface="Arial" panose="020B0604020202020204" pitchFamily="34" charset="0"/>
                <a:ea typeface="宋体" panose="02010600030101010101" pitchFamily="2" charset="-122"/>
                <a:cs typeface="宋体" panose="02010600030101010101" pitchFamily="2" charset="-122"/>
              </a:rPr>
              <a:t> </a:t>
            </a:r>
            <a:endParaRPr lang="zh-CN" altLang="en-US" dirty="0">
              <a:latin typeface="Arial" panose="020B0604020202020204" pitchFamily="34" charset="0"/>
              <a:ea typeface="宋体" panose="02010600030101010101" pitchFamily="2" charset="-122"/>
              <a:cs typeface="宋体" panose="02010600030101010101" pitchFamily="2" charset="-122"/>
            </a:endParaRPr>
          </a:p>
        </p:txBody>
      </p:sp>
      <p:graphicFrame>
        <p:nvGraphicFramePr>
          <p:cNvPr id="4" name="对象 3"/>
          <p:cNvGraphicFramePr>
            <a:graphicFrameLocks noChangeAspect="1"/>
          </p:cNvGraphicFramePr>
          <p:nvPr/>
        </p:nvGraphicFramePr>
        <p:xfrm>
          <a:off x="2676874" y="1074577"/>
          <a:ext cx="552450" cy="238125"/>
        </p:xfrm>
        <a:graphic>
          <a:graphicData uri="http://schemas.openxmlformats.org/presentationml/2006/ole">
            <mc:AlternateContent xmlns:mc="http://schemas.openxmlformats.org/markup-compatibility/2006">
              <mc:Choice xmlns:v="urn:schemas-microsoft-com:vml" Requires="v">
                <p:oleObj spid="_x0000_s17446" name="Equation" r:id="rId2" imgW="419100" imgH="177800" progId="Equation.DSMT4">
                  <p:embed/>
                </p:oleObj>
              </mc:Choice>
              <mc:Fallback>
                <p:oleObj name="Equation" r:id="rId2" imgW="419100" imgH="1778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874" y="1074577"/>
                        <a:ext cx="5524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945" y="3068959"/>
            <a:ext cx="3962400" cy="1514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979" y="2564904"/>
            <a:ext cx="3350349" cy="1623789"/>
          </a:xfrm>
          <a:prstGeom prst="rect">
            <a:avLst/>
          </a:prstGeom>
          <a:solidFill>
            <a:schemeClr val="bg1">
              <a:lumMod val="85000"/>
            </a:schemeClr>
          </a:solidFill>
          <a:ln w="9525">
            <a:solidFill>
              <a:schemeClr val="tx1"/>
            </a:solidFill>
            <a:miter lim="800000"/>
            <a:headEnd/>
            <a:tailEnd/>
          </a:ln>
        </p:spPr>
      </p:pic>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107" y="4696511"/>
            <a:ext cx="3653567" cy="19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右箭头 14"/>
          <p:cNvSpPr/>
          <p:nvPr/>
        </p:nvSpPr>
        <p:spPr>
          <a:xfrm>
            <a:off x="4828345" y="3376798"/>
            <a:ext cx="559634" cy="171076"/>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1618978" y="2746916"/>
            <a:ext cx="144710" cy="322043"/>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77883"/>
          <a:stretch>
            <a:fillRect/>
          </a:stretch>
        </p:blipFill>
        <p:spPr bwMode="auto">
          <a:xfrm>
            <a:off x="395536" y="963867"/>
            <a:ext cx="1368152" cy="9289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281" y="963866"/>
            <a:ext cx="3324855" cy="953543"/>
          </a:xfrm>
          <a:prstGeom prst="rect">
            <a:avLst/>
          </a:prstGeom>
          <a:solidFill>
            <a:schemeClr val="bg1"/>
          </a:solidFill>
          <a:ln>
            <a:solidFill>
              <a:schemeClr val="tx1"/>
            </a:solidFill>
          </a:ln>
          <a:effectLst/>
        </p:spPr>
      </p:pic>
      <p:sp>
        <p:nvSpPr>
          <p:cNvPr id="2" name="矩形 1"/>
          <p:cNvSpPr/>
          <p:nvPr/>
        </p:nvSpPr>
        <p:spPr>
          <a:xfrm>
            <a:off x="251520" y="276617"/>
            <a:ext cx="4705134" cy="400110"/>
          </a:xfrm>
          <a:prstGeom prst="rect">
            <a:avLst/>
          </a:prstGeom>
        </p:spPr>
        <p:txBody>
          <a:bodyPr wrap="none">
            <a:spAutoFit/>
          </a:bodyPr>
          <a:lstStyle/>
          <a:p>
            <a:r>
              <a:rPr lang="en-US" altLang="zh-CN" sz="2000" b="1" dirty="0">
                <a:ea typeface="等线" panose="02010600030101010101" pitchFamily="2" charset="-122"/>
              </a:rPr>
              <a:t>7.2.2</a:t>
            </a:r>
            <a:r>
              <a:rPr lang="zh-CN" altLang="zh-CN" sz="2000" b="1" dirty="0">
                <a:ea typeface="等线" panose="02010600030101010101" pitchFamily="2" charset="-122"/>
              </a:rPr>
              <a:t>总体方差的检验（</a:t>
            </a:r>
            <a:r>
              <a:rPr lang="zh-CN" altLang="zh-CN" sz="2000" b="1" dirty="0">
                <a:solidFill>
                  <a:srgbClr val="FF0000"/>
                </a:solidFill>
                <a:ea typeface="等线" panose="02010600030101010101" pitchFamily="2" charset="-122"/>
              </a:rPr>
              <a:t>限于正态总体</a:t>
            </a:r>
            <a:r>
              <a:rPr lang="zh-CN" altLang="zh-CN" sz="2000" b="1" dirty="0">
                <a:ea typeface="等线" panose="02010600030101010101" pitchFamily="2" charset="-122"/>
              </a:rPr>
              <a:t>）</a:t>
            </a:r>
            <a:endParaRPr lang="zh-CN" altLang="zh-CN" sz="2000" b="1" dirty="0">
              <a:ea typeface="等线" panose="02010600030101010101" pitchFamily="2" charset="-122"/>
            </a:endParaRPr>
          </a:p>
        </p:txBody>
      </p:sp>
      <p:sp>
        <p:nvSpPr>
          <p:cNvPr id="6" name="右箭头 5"/>
          <p:cNvSpPr/>
          <p:nvPr/>
        </p:nvSpPr>
        <p:spPr>
          <a:xfrm>
            <a:off x="1763688" y="1342794"/>
            <a:ext cx="693747" cy="171076"/>
          </a:xfrm>
          <a:prstGeom prst="righ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p:cNvGraphicFramePr>
            <a:graphicFrameLocks noChangeAspect="1"/>
          </p:cNvGraphicFramePr>
          <p:nvPr/>
        </p:nvGraphicFramePr>
        <p:xfrm>
          <a:off x="402737" y="2245616"/>
          <a:ext cx="5746238" cy="864096"/>
        </p:xfrm>
        <a:graphic>
          <a:graphicData uri="http://schemas.openxmlformats.org/presentationml/2006/ole">
            <mc:AlternateContent xmlns:mc="http://schemas.openxmlformats.org/markup-compatibility/2006">
              <mc:Choice xmlns:v="urn:schemas-microsoft-com:vml" Requires="v">
                <p:oleObj spid="_x0000_s18631" name="Equation" r:id="rId3" imgW="81076800" imgH="12192000" progId="Equation.DSMT4">
                  <p:embed/>
                </p:oleObj>
              </mc:Choice>
              <mc:Fallback>
                <p:oleObj name="Equation" r:id="rId3" imgW="81076800" imgH="12192000" progId="Equation.DSMT4">
                  <p:embed/>
                  <p:pic>
                    <p:nvPicPr>
                      <p:cNvPr id="0" name="图片 18630"/>
                      <p:cNvPicPr/>
                      <p:nvPr/>
                    </p:nvPicPr>
                    <p:blipFill>
                      <a:blip r:embed="rId4"/>
                      <a:stretch>
                        <a:fillRect/>
                      </a:stretch>
                    </p:blipFill>
                    <p:spPr>
                      <a:xfrm>
                        <a:off x="402737" y="2245616"/>
                        <a:ext cx="5746238" cy="864096"/>
                      </a:xfrm>
                      <a:prstGeom prst="rect">
                        <a:avLst/>
                      </a:prstGeom>
                      <a:ln>
                        <a:solidFill>
                          <a:schemeClr val="tx1"/>
                        </a:solidFill>
                      </a:ln>
                    </p:spPr>
                  </p:pic>
                </p:oleObj>
              </mc:Fallback>
            </mc:AlternateContent>
          </a:graphicData>
        </a:graphic>
      </p:graphicFrame>
      <p:graphicFrame>
        <p:nvGraphicFramePr>
          <p:cNvPr id="4" name="对象 3"/>
          <p:cNvGraphicFramePr>
            <a:graphicFrameLocks noChangeAspect="1"/>
          </p:cNvGraphicFramePr>
          <p:nvPr/>
        </p:nvGraphicFramePr>
        <p:xfrm>
          <a:off x="395536" y="3356992"/>
          <a:ext cx="5760640" cy="859278"/>
        </p:xfrm>
        <a:graphic>
          <a:graphicData uri="http://schemas.openxmlformats.org/presentationml/2006/ole">
            <mc:AlternateContent xmlns:mc="http://schemas.openxmlformats.org/markup-compatibility/2006">
              <mc:Choice xmlns:v="urn:schemas-microsoft-com:vml" Requires="v">
                <p:oleObj spid="_x0000_s18632" name="Equation" r:id="rId5" imgW="81686400" imgH="12192000" progId="Equation.DSMT4">
                  <p:embed/>
                </p:oleObj>
              </mc:Choice>
              <mc:Fallback>
                <p:oleObj name="Equation" r:id="rId5" imgW="81686400" imgH="12192000" progId="Equation.DSMT4">
                  <p:embed/>
                  <p:pic>
                    <p:nvPicPr>
                      <p:cNvPr id="0" name="对象 2"/>
                      <p:cNvPicPr>
                        <a:picLocks noChangeAspect="1" noChangeArrowheads="1"/>
                      </p:cNvPicPr>
                      <p:nvPr/>
                    </p:nvPicPr>
                    <p:blipFill>
                      <a:blip r:embed="rId6"/>
                      <a:srcRect/>
                      <a:stretch>
                        <a:fillRect/>
                      </a:stretch>
                    </p:blipFill>
                    <p:spPr bwMode="auto">
                      <a:xfrm>
                        <a:off x="395536" y="3356992"/>
                        <a:ext cx="5760640" cy="859278"/>
                      </a:xfrm>
                      <a:prstGeom prst="rect">
                        <a:avLst/>
                      </a:prstGeom>
                      <a:noFill/>
                      <a:ln w="9525">
                        <a:solidFill>
                          <a:schemeClr val="tx1"/>
                        </a:solidFill>
                        <a:miter lim="800000"/>
                        <a:headEnd/>
                        <a:tailEnd/>
                      </a:ln>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4908604"/>
            <a:ext cx="2934097" cy="1750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右中括号 10"/>
          <p:cNvSpPr/>
          <p:nvPr/>
        </p:nvSpPr>
        <p:spPr>
          <a:xfrm>
            <a:off x="6156177" y="2482316"/>
            <a:ext cx="288031" cy="1512168"/>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右弧形箭头 19"/>
          <p:cNvSpPr/>
          <p:nvPr/>
        </p:nvSpPr>
        <p:spPr>
          <a:xfrm>
            <a:off x="6449343" y="1310147"/>
            <a:ext cx="576065" cy="2008652"/>
          </a:xfrm>
          <a:prstGeom prst="curved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362300" y="4526135"/>
            <a:ext cx="1512168" cy="369332"/>
          </a:xfrm>
          <a:prstGeom prst="rect">
            <a:avLst/>
          </a:prstGeom>
        </p:spPr>
        <p:txBody>
          <a:bodyPr wrap="square">
            <a:spAutoFit/>
          </a:bodyPr>
          <a:lstStyle/>
          <a:p>
            <a:r>
              <a:rPr lang="zh-CN" altLang="zh-CN" b="1" kern="100" dirty="0">
                <a:ea typeface="等线" panose="02010600030101010101" pitchFamily="2" charset="-122"/>
                <a:cs typeface="Times New Roman" panose="02020603050405020304"/>
              </a:rPr>
              <a:t>检验统计量</a:t>
            </a:r>
            <a:endParaRPr lang="zh-CN" altLang="en-US" dirty="0"/>
          </a:p>
        </p:txBody>
      </p:sp>
      <p:graphicFrame>
        <p:nvGraphicFramePr>
          <p:cNvPr id="23" name="对象 22"/>
          <p:cNvGraphicFramePr>
            <a:graphicFrameLocks noChangeAspect="1"/>
          </p:cNvGraphicFramePr>
          <p:nvPr/>
        </p:nvGraphicFramePr>
        <p:xfrm>
          <a:off x="362300" y="5157192"/>
          <a:ext cx="2669069" cy="875441"/>
        </p:xfrm>
        <a:graphic>
          <a:graphicData uri="http://schemas.openxmlformats.org/presentationml/2006/ole">
            <mc:AlternateContent xmlns:mc="http://schemas.openxmlformats.org/markup-compatibility/2006">
              <mc:Choice xmlns:v="urn:schemas-microsoft-com:vml" Requires="v">
                <p:oleObj spid="_x0000_s18633" name="Equation" r:id="rId8" imgW="38100000" imgH="10972800" progId="Equation.DSMT4">
                  <p:embed/>
                </p:oleObj>
              </mc:Choice>
              <mc:Fallback>
                <p:oleObj name="Equation" r:id="rId8" imgW="38100000" imgH="10972800" progId="Equation.DSMT4">
                  <p:embed/>
                  <p:pic>
                    <p:nvPicPr>
                      <p:cNvPr id="0" name="图片 18632"/>
                      <p:cNvPicPr/>
                      <p:nvPr/>
                    </p:nvPicPr>
                    <p:blipFill>
                      <a:blip r:embed="rId9"/>
                      <a:stretch>
                        <a:fillRect/>
                      </a:stretch>
                    </p:blipFill>
                    <p:spPr>
                      <a:xfrm>
                        <a:off x="362300" y="5157192"/>
                        <a:ext cx="2669069" cy="875441"/>
                      </a:xfrm>
                      <a:prstGeom prst="rect">
                        <a:avLst/>
                      </a:prstGeom>
                      <a:solidFill>
                        <a:schemeClr val="bg1">
                          <a:lumMod val="85000"/>
                        </a:schemeClr>
                      </a:solidFill>
                      <a:ln>
                        <a:solidFill>
                          <a:schemeClr val="tx1"/>
                        </a:solidFill>
                      </a:ln>
                    </p:spPr>
                  </p:pic>
                </p:oleObj>
              </mc:Fallback>
            </mc:AlternateContent>
          </a:graphicData>
        </a:graphic>
      </p:graphicFrame>
      <p:graphicFrame>
        <p:nvGraphicFramePr>
          <p:cNvPr id="24" name="对象 23"/>
          <p:cNvGraphicFramePr>
            <a:graphicFrameLocks noChangeAspect="1"/>
          </p:cNvGraphicFramePr>
          <p:nvPr/>
        </p:nvGraphicFramePr>
        <p:xfrm>
          <a:off x="7308304" y="3238400"/>
          <a:ext cx="1532414" cy="403267"/>
        </p:xfrm>
        <a:graphic>
          <a:graphicData uri="http://schemas.openxmlformats.org/presentationml/2006/ole">
            <mc:AlternateContent xmlns:mc="http://schemas.openxmlformats.org/markup-compatibility/2006">
              <mc:Choice xmlns:v="urn:schemas-microsoft-com:vml" Requires="v">
                <p:oleObj spid="_x0000_s18634" name="Equation" r:id="rId10" imgW="23164800" imgH="6096000" progId="Equation.DSMT4">
                  <p:embed/>
                </p:oleObj>
              </mc:Choice>
              <mc:Fallback>
                <p:oleObj name="Equation" r:id="rId10" imgW="23164800" imgH="6096000" progId="Equation.DSMT4">
                  <p:embed/>
                  <p:pic>
                    <p:nvPicPr>
                      <p:cNvPr id="0" name="图片 18633"/>
                      <p:cNvPicPr/>
                      <p:nvPr/>
                    </p:nvPicPr>
                    <p:blipFill>
                      <a:blip r:embed="rId11"/>
                      <a:stretch>
                        <a:fillRect/>
                      </a:stretch>
                    </p:blipFill>
                    <p:spPr>
                      <a:xfrm>
                        <a:off x="7308304" y="3238400"/>
                        <a:ext cx="1532414" cy="403267"/>
                      </a:xfrm>
                      <a:prstGeom prst="rect">
                        <a:avLst/>
                      </a:prstGeom>
                      <a:ln>
                        <a:solidFill>
                          <a:schemeClr val="tx1"/>
                        </a:solidFill>
                      </a:ln>
                    </p:spPr>
                  </p:pic>
                </p:oleObj>
              </mc:Fallback>
            </mc:AlternateContent>
          </a:graphicData>
        </a:graphic>
      </p:graphicFrame>
      <p:graphicFrame>
        <p:nvGraphicFramePr>
          <p:cNvPr id="25" name="对象 24"/>
          <p:cNvGraphicFramePr>
            <a:graphicFrameLocks noChangeAspect="1"/>
          </p:cNvGraphicFramePr>
          <p:nvPr/>
        </p:nvGraphicFramePr>
        <p:xfrm>
          <a:off x="7286653" y="3933056"/>
          <a:ext cx="1598738" cy="380652"/>
        </p:xfrm>
        <a:graphic>
          <a:graphicData uri="http://schemas.openxmlformats.org/presentationml/2006/ole">
            <mc:AlternateContent xmlns:mc="http://schemas.openxmlformats.org/markup-compatibility/2006">
              <mc:Choice xmlns:v="urn:schemas-microsoft-com:vml" Requires="v">
                <p:oleObj spid="_x0000_s18635" name="Equation" r:id="rId12" imgW="25603200" imgH="6096000" progId="Equation.DSMT4">
                  <p:embed/>
                </p:oleObj>
              </mc:Choice>
              <mc:Fallback>
                <p:oleObj name="Equation" r:id="rId12" imgW="25603200" imgH="6096000" progId="Equation.DSMT4">
                  <p:embed/>
                  <p:pic>
                    <p:nvPicPr>
                      <p:cNvPr id="0" name="图片 18634"/>
                      <p:cNvPicPr/>
                      <p:nvPr/>
                    </p:nvPicPr>
                    <p:blipFill>
                      <a:blip r:embed="rId13"/>
                      <a:stretch>
                        <a:fillRect/>
                      </a:stretch>
                    </p:blipFill>
                    <p:spPr>
                      <a:xfrm>
                        <a:off x="7286653" y="3933056"/>
                        <a:ext cx="1598738" cy="380652"/>
                      </a:xfrm>
                      <a:prstGeom prst="rect">
                        <a:avLst/>
                      </a:prstGeom>
                      <a:ln>
                        <a:solidFill>
                          <a:schemeClr val="tx1"/>
                        </a:solidFill>
                      </a:ln>
                    </p:spPr>
                  </p:pic>
                </p:oleObj>
              </mc:Fallback>
            </mc:AlternateContent>
          </a:graphicData>
        </a:graphic>
      </p:graphicFrame>
      <p:sp>
        <p:nvSpPr>
          <p:cNvPr id="27" name="矩形 26"/>
          <p:cNvSpPr/>
          <p:nvPr/>
        </p:nvSpPr>
        <p:spPr>
          <a:xfrm>
            <a:off x="4129480" y="4539272"/>
            <a:ext cx="1338828" cy="369332"/>
          </a:xfrm>
          <a:prstGeom prst="rect">
            <a:avLst/>
          </a:prstGeom>
        </p:spPr>
        <p:txBody>
          <a:bodyPr wrap="none">
            <a:spAutoFit/>
          </a:bodyPr>
          <a:lstStyle/>
          <a:p>
            <a:r>
              <a:rPr lang="zh-CN" altLang="zh-CN" b="1" kern="100" dirty="0" smtClean="0">
                <a:ea typeface="等线" panose="02010600030101010101" pitchFamily="2" charset="-122"/>
                <a:cs typeface="Times New Roman" panose="02020603050405020304"/>
              </a:rPr>
              <a:t>拒绝</a:t>
            </a:r>
            <a:r>
              <a:rPr lang="zh-CN" altLang="en-US" b="1" kern="100" dirty="0" smtClean="0">
                <a:ea typeface="等线" panose="02010600030101010101" pitchFamily="2" charset="-122"/>
                <a:cs typeface="Times New Roman" panose="02020603050405020304"/>
              </a:rPr>
              <a:t>域为：</a:t>
            </a:r>
            <a:endParaRPr lang="zh-CN" altLang="en-US" dirty="0"/>
          </a:p>
        </p:txBody>
      </p:sp>
      <p:graphicFrame>
        <p:nvGraphicFramePr>
          <p:cNvPr id="28" name="对象 27"/>
          <p:cNvGraphicFramePr>
            <a:graphicFrameLocks noChangeAspect="1"/>
          </p:cNvGraphicFramePr>
          <p:nvPr/>
        </p:nvGraphicFramePr>
        <p:xfrm>
          <a:off x="3667655" y="5157192"/>
          <a:ext cx="2128481" cy="1015866"/>
        </p:xfrm>
        <a:graphic>
          <a:graphicData uri="http://schemas.openxmlformats.org/presentationml/2006/ole">
            <mc:AlternateContent xmlns:mc="http://schemas.openxmlformats.org/markup-compatibility/2006">
              <mc:Choice xmlns:v="urn:schemas-microsoft-com:vml" Requires="v">
                <p:oleObj spid="_x0000_s18636" name="Equation" r:id="rId14" imgW="26822400" imgH="12801600" progId="Equation.DSMT4">
                  <p:embed/>
                </p:oleObj>
              </mc:Choice>
              <mc:Fallback>
                <p:oleObj name="Equation" r:id="rId14" imgW="26822400" imgH="12801600" progId="Equation.DSMT4">
                  <p:embed/>
                  <p:pic>
                    <p:nvPicPr>
                      <p:cNvPr id="0" name="图片 18635"/>
                      <p:cNvPicPr/>
                      <p:nvPr/>
                    </p:nvPicPr>
                    <p:blipFill>
                      <a:blip r:embed="rId15"/>
                      <a:stretch>
                        <a:fillRect/>
                      </a:stretch>
                    </p:blipFill>
                    <p:spPr>
                      <a:xfrm>
                        <a:off x="3667655" y="5157192"/>
                        <a:ext cx="2128481" cy="1015866"/>
                      </a:xfrm>
                      <a:prstGeom prst="rect">
                        <a:avLst/>
                      </a:prstGeom>
                      <a:solidFill>
                        <a:schemeClr val="bg1">
                          <a:lumMod val="85000"/>
                        </a:schemeClr>
                      </a:solidFill>
                      <a:ln>
                        <a:solidFill>
                          <a:schemeClr val="tx1"/>
                        </a:solidFill>
                      </a:ln>
                    </p:spPr>
                  </p:pic>
                </p:oleObj>
              </mc:Fallback>
            </mc:AlternateContent>
          </a:graphicData>
        </a:graphic>
      </p:graphicFrame>
      <p:sp>
        <p:nvSpPr>
          <p:cNvPr id="32" name="下箭头 31"/>
          <p:cNvSpPr/>
          <p:nvPr/>
        </p:nvSpPr>
        <p:spPr>
          <a:xfrm>
            <a:off x="1729758" y="4217228"/>
            <a:ext cx="144710" cy="867955"/>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3059832" y="5453491"/>
            <a:ext cx="477723" cy="171076"/>
          </a:xfrm>
          <a:prstGeom prst="righ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199" r="11538"/>
          <a:stretch>
            <a:fillRect/>
          </a:stretch>
        </p:blipFill>
        <p:spPr bwMode="auto">
          <a:xfrm>
            <a:off x="1034716" y="1340768"/>
            <a:ext cx="6304547" cy="31348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22717"/>
          <a:stretch>
            <a:fillRect/>
          </a:stretch>
        </p:blipFill>
        <p:spPr bwMode="auto">
          <a:xfrm>
            <a:off x="1619672" y="1556792"/>
            <a:ext cx="5286454"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0" y="598488"/>
            <a:ext cx="1223963" cy="369887"/>
          </a:xfrm>
          <a:prstGeom prst="rect">
            <a:avLst/>
          </a:prstGeom>
          <a:solidFill>
            <a:schemeClr val="bg1">
              <a:lumMod val="85000"/>
            </a:schemeClr>
          </a:solidFill>
          <a:ln>
            <a:solidFill>
              <a:schemeClr val="tx1"/>
            </a:solidFill>
          </a:ln>
        </p:spPr>
        <p:txBody>
          <a:bodyPr>
            <a:spAutoFit/>
          </a:bodyPr>
          <a:lstStyle/>
          <a:p>
            <a:pPr fontAlgn="auto">
              <a:spcBef>
                <a:spcPts val="0"/>
              </a:spcBef>
              <a:spcAft>
                <a:spcPts val="0"/>
              </a:spcAft>
              <a:defRPr/>
            </a:pPr>
            <a:r>
              <a:rPr lang="zh-CN" altLang="en-US" dirty="0">
                <a:latin typeface="+mn-lt"/>
                <a:ea typeface="+mn-ea"/>
              </a:rPr>
              <a:t>判断情况</a:t>
            </a:r>
            <a:endParaRPr lang="zh-CN" altLang="en-US" dirty="0">
              <a:latin typeface="+mn-lt"/>
              <a:ea typeface="+mn-ea"/>
            </a:endParaRPr>
          </a:p>
        </p:txBody>
      </p:sp>
      <p:sp>
        <p:nvSpPr>
          <p:cNvPr id="5" name="TextBox 4"/>
          <p:cNvSpPr txBox="1"/>
          <p:nvPr/>
        </p:nvSpPr>
        <p:spPr>
          <a:xfrm>
            <a:off x="7228389" y="2780928"/>
            <a:ext cx="1676400" cy="369887"/>
          </a:xfrm>
          <a:prstGeom prst="rect">
            <a:avLst/>
          </a:prstGeom>
          <a:solidFill>
            <a:schemeClr val="bg1">
              <a:lumMod val="85000"/>
            </a:schemeClr>
          </a:solidFill>
          <a:ln>
            <a:solidFill>
              <a:schemeClr val="tx1"/>
            </a:solidFill>
          </a:ln>
        </p:spPr>
        <p:txBody>
          <a:bodyPr>
            <a:spAutoFit/>
          </a:bodyPr>
          <a:lstStyle/>
          <a:p>
            <a:pPr fontAlgn="auto">
              <a:spcBef>
                <a:spcPts val="0"/>
              </a:spcBef>
              <a:spcAft>
                <a:spcPts val="0"/>
              </a:spcAft>
              <a:defRPr/>
            </a:pPr>
            <a:r>
              <a:rPr lang="zh-CN" altLang="en-US" dirty="0">
                <a:latin typeface="+mn-lt"/>
                <a:ea typeface="+mn-ea"/>
              </a:rPr>
              <a:t>翻译已知条件</a:t>
            </a:r>
            <a:endParaRPr lang="zh-CN" altLang="en-US" dirty="0">
              <a:latin typeface="+mn-lt"/>
              <a:ea typeface="+mn-ea"/>
            </a:endParaRPr>
          </a:p>
        </p:txBody>
      </p:sp>
      <p:sp>
        <p:nvSpPr>
          <p:cNvPr id="6" name="TextBox 5"/>
          <p:cNvSpPr txBox="1"/>
          <p:nvPr/>
        </p:nvSpPr>
        <p:spPr>
          <a:xfrm>
            <a:off x="7982661" y="4278313"/>
            <a:ext cx="936625" cy="646113"/>
          </a:xfrm>
          <a:prstGeom prst="rect">
            <a:avLst/>
          </a:prstGeom>
          <a:solidFill>
            <a:schemeClr val="bg1">
              <a:lumMod val="85000"/>
            </a:schemeClr>
          </a:solidFill>
          <a:ln>
            <a:solidFill>
              <a:schemeClr val="tx1"/>
            </a:solidFill>
          </a:ln>
        </p:spPr>
        <p:txBody>
          <a:bodyPr>
            <a:spAutoFit/>
          </a:bodyPr>
          <a:lstStyle/>
          <a:p>
            <a:pPr fontAlgn="auto">
              <a:spcBef>
                <a:spcPts val="0"/>
              </a:spcBef>
              <a:spcAft>
                <a:spcPts val="0"/>
              </a:spcAft>
              <a:defRPr/>
            </a:pPr>
            <a:r>
              <a:rPr lang="zh-CN" altLang="en-US" dirty="0">
                <a:latin typeface="+mn-lt"/>
                <a:ea typeface="+mn-ea"/>
              </a:rPr>
              <a:t>带入公式求解</a:t>
            </a:r>
            <a:endParaRPr lang="zh-CN" altLang="en-US" dirty="0">
              <a:latin typeface="+mn-lt"/>
              <a:ea typeface="+mn-ea"/>
            </a:endParaRPr>
          </a:p>
        </p:txBody>
      </p:sp>
      <p:sp>
        <p:nvSpPr>
          <p:cNvPr id="7" name="TextBox 6"/>
          <p:cNvSpPr txBox="1"/>
          <p:nvPr/>
        </p:nvSpPr>
        <p:spPr>
          <a:xfrm>
            <a:off x="7969751" y="5734176"/>
            <a:ext cx="935038" cy="647700"/>
          </a:xfrm>
          <a:prstGeom prst="rect">
            <a:avLst/>
          </a:prstGeom>
          <a:solidFill>
            <a:schemeClr val="bg1">
              <a:lumMod val="85000"/>
            </a:schemeClr>
          </a:solidFill>
          <a:ln>
            <a:solidFill>
              <a:schemeClr val="tx1"/>
            </a:solidFill>
          </a:ln>
        </p:spPr>
        <p:txBody>
          <a:bodyPr>
            <a:spAutoFit/>
          </a:bodyPr>
          <a:lstStyle/>
          <a:p>
            <a:pPr fontAlgn="auto">
              <a:spcBef>
                <a:spcPts val="0"/>
              </a:spcBef>
              <a:spcAft>
                <a:spcPts val="0"/>
              </a:spcAft>
              <a:defRPr/>
            </a:pPr>
            <a:r>
              <a:rPr lang="zh-CN" altLang="en-US" dirty="0">
                <a:latin typeface="+mn-lt"/>
                <a:ea typeface="+mn-ea"/>
              </a:rPr>
              <a:t>说明结果含义</a:t>
            </a:r>
            <a:endParaRPr lang="zh-CN" altLang="en-US" dirty="0">
              <a:latin typeface="+mn-lt"/>
              <a:ea typeface="+mn-ea"/>
            </a:endParaRPr>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139" y="332656"/>
            <a:ext cx="401955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22" y="4251709"/>
            <a:ext cx="51054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61" y="5734176"/>
            <a:ext cx="4552950" cy="933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48" y="2460453"/>
            <a:ext cx="5495925" cy="1524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25618"/>
          <a:stretch>
            <a:fillRect/>
          </a:stretch>
        </p:blipFill>
        <p:spPr bwMode="auto">
          <a:xfrm>
            <a:off x="548062" y="3501008"/>
            <a:ext cx="3738230" cy="1698436"/>
          </a:xfrm>
          <a:prstGeom prst="rect">
            <a:avLst/>
          </a:prstGeom>
          <a:solidFill>
            <a:schemeClr val="bg1"/>
          </a:solidFill>
          <a:ln>
            <a:solidFill>
              <a:schemeClr val="tx1"/>
            </a:solidFill>
          </a:ln>
          <a:effectLst/>
        </p:spPr>
      </p:pic>
      <p:pic>
        <p:nvPicPr>
          <p:cNvPr id="6150"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00" r="49762"/>
          <a:stretch>
            <a:fillRect/>
          </a:stretch>
        </p:blipFill>
        <p:spPr bwMode="auto">
          <a:xfrm>
            <a:off x="5365938" y="4802647"/>
            <a:ext cx="3308667" cy="16755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24369" y="260648"/>
            <a:ext cx="4963218" cy="400110"/>
          </a:xfrm>
          <a:prstGeom prst="rect">
            <a:avLst/>
          </a:prstGeom>
        </p:spPr>
        <p:txBody>
          <a:bodyPr wrap="none">
            <a:spAutoFit/>
          </a:bodyPr>
          <a:lstStyle/>
          <a:p>
            <a:r>
              <a:rPr lang="en-US" altLang="zh-CN" sz="2000" b="1" dirty="0">
                <a:ea typeface="等线" panose="02010600030101010101" pitchFamily="2" charset="-122"/>
              </a:rPr>
              <a:t>7.2.3</a:t>
            </a:r>
            <a:r>
              <a:rPr lang="zh-CN" altLang="zh-CN" sz="2000" b="1" dirty="0">
                <a:ea typeface="等线" panose="02010600030101010101" pitchFamily="2" charset="-122"/>
              </a:rPr>
              <a:t>总体比例的检验（</a:t>
            </a:r>
            <a:r>
              <a:rPr lang="zh-CN" altLang="zh-CN" sz="2000" b="1" dirty="0">
                <a:solidFill>
                  <a:srgbClr val="FF0000"/>
                </a:solidFill>
                <a:ea typeface="等线" panose="02010600030101010101" pitchFamily="2" charset="-122"/>
              </a:rPr>
              <a:t>限于大样本情况</a:t>
            </a:r>
            <a:r>
              <a:rPr lang="zh-CN" altLang="zh-CN" sz="2000" b="1" dirty="0">
                <a:ea typeface="等线" panose="02010600030101010101" pitchFamily="2" charset="-122"/>
              </a:rPr>
              <a:t>）</a:t>
            </a:r>
            <a:endParaRPr lang="zh-CN" altLang="zh-CN" sz="2000" b="1" dirty="0">
              <a:ea typeface="等线" panose="02010600030101010101" pitchFamily="2" charset="-122"/>
            </a:endParaRP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7587" y="260648"/>
            <a:ext cx="3653567" cy="196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65" y="901588"/>
            <a:ext cx="36385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62" y="2132856"/>
            <a:ext cx="1524000" cy="8858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46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797" y="2699826"/>
            <a:ext cx="12858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对象 2"/>
          <p:cNvGraphicFramePr>
            <a:graphicFrameLocks noChangeAspect="1"/>
          </p:cNvGraphicFramePr>
          <p:nvPr/>
        </p:nvGraphicFramePr>
        <p:xfrm>
          <a:off x="5365938" y="3391272"/>
          <a:ext cx="3161854" cy="936104"/>
        </p:xfrm>
        <a:graphic>
          <a:graphicData uri="http://schemas.openxmlformats.org/presentationml/2006/ole">
            <mc:AlternateContent xmlns:mc="http://schemas.openxmlformats.org/markup-compatibility/2006">
              <mc:Choice xmlns:v="urn:schemas-microsoft-com:vml" Requires="v">
                <p:oleObj spid="_x0000_s19490" name="Equation" r:id="rId7" imgW="42976800" imgH="10972800" progId="Equation.DSMT4">
                  <p:embed/>
                </p:oleObj>
              </mc:Choice>
              <mc:Fallback>
                <p:oleObj name="Equation" r:id="rId7" imgW="42976800" imgH="10972800" progId="Equation.DSMT4">
                  <p:embed/>
                  <p:pic>
                    <p:nvPicPr>
                      <p:cNvPr id="0" name="图片 19489"/>
                      <p:cNvPicPr/>
                      <p:nvPr/>
                    </p:nvPicPr>
                    <p:blipFill>
                      <a:blip r:embed="rId8"/>
                      <a:stretch>
                        <a:fillRect/>
                      </a:stretch>
                    </p:blipFill>
                    <p:spPr>
                      <a:xfrm>
                        <a:off x="5365938" y="3391272"/>
                        <a:ext cx="3161854" cy="936104"/>
                      </a:xfrm>
                      <a:prstGeom prst="rect">
                        <a:avLst/>
                      </a:prstGeom>
                      <a:solidFill>
                        <a:schemeClr val="bg1">
                          <a:lumMod val="85000"/>
                        </a:schemeClr>
                      </a:solidFill>
                      <a:ln>
                        <a:solidFill>
                          <a:schemeClr val="tx1"/>
                        </a:solidFill>
                      </a:ln>
                    </p:spPr>
                  </p:pic>
                </p:oleObj>
              </mc:Fallback>
            </mc:AlternateContent>
          </a:graphicData>
        </a:graphic>
      </p:graphicFrame>
      <p:sp>
        <p:nvSpPr>
          <p:cNvPr id="13" name="下箭头 12"/>
          <p:cNvSpPr/>
          <p:nvPr/>
        </p:nvSpPr>
        <p:spPr>
          <a:xfrm>
            <a:off x="6873892" y="4350226"/>
            <a:ext cx="280955" cy="380962"/>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1169584" y="3038310"/>
            <a:ext cx="306071" cy="462698"/>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4354814" y="3761167"/>
            <a:ext cx="1011124" cy="288032"/>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5616" y="1556792"/>
            <a:ext cx="5976664" cy="179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987550" y="2965450"/>
              <a:ext cx="508000" cy="266700"/>
            </p14:xfrm>
          </p:contentPart>
        </mc:Choice>
        <mc:Fallback xmlns="">
          <p:pic>
            <p:nvPicPr>
              <p:cNvPr id="2" name="墨迹 1"/>
            </p:nvPicPr>
            <p:blipFill>
              <a:blip r:embed="rId3"/>
            </p:blipFill>
            <p:spPr>
              <a:xfrm>
                <a:off x="1987550" y="2965450"/>
                <a:ext cx="508000" cy="266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032000" y="2959100"/>
              <a:ext cx="527050" cy="285750"/>
            </p14:xfrm>
          </p:contentPart>
        </mc:Choice>
        <mc:Fallback xmlns="">
          <p:pic>
            <p:nvPicPr>
              <p:cNvPr id="3" name="墨迹 2"/>
            </p:nvPicPr>
            <p:blipFill>
              <a:blip r:embed="rId5"/>
            </p:blipFill>
            <p:spPr>
              <a:xfrm>
                <a:off x="2032000" y="2959100"/>
                <a:ext cx="527050"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1981200" y="3314700"/>
              <a:ext cx="184150" cy="234950"/>
            </p14:xfrm>
          </p:contentPart>
        </mc:Choice>
        <mc:Fallback xmlns="">
          <p:pic>
            <p:nvPicPr>
              <p:cNvPr id="4" name="墨迹 3"/>
            </p:nvPicPr>
            <p:blipFill>
              <a:blip r:embed="rId7"/>
            </p:blipFill>
            <p:spPr>
              <a:xfrm>
                <a:off x="1981200" y="3314700"/>
                <a:ext cx="184150" cy="2349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2241550" y="3314700"/>
              <a:ext cx="95250" cy="247650"/>
            </p14:xfrm>
          </p:contentPart>
        </mc:Choice>
        <mc:Fallback xmlns="">
          <p:pic>
            <p:nvPicPr>
              <p:cNvPr id="5" name="墨迹 4"/>
            </p:nvPicPr>
            <p:blipFill>
              <a:blip r:embed="rId9"/>
            </p:blipFill>
            <p:spPr>
              <a:xfrm>
                <a:off x="2241550" y="3314700"/>
                <a:ext cx="95250" cy="2476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2413000" y="3498850"/>
              <a:ext cx="38100" cy="6350"/>
            </p14:xfrm>
          </p:contentPart>
        </mc:Choice>
        <mc:Fallback xmlns="">
          <p:pic>
            <p:nvPicPr>
              <p:cNvPr id="6" name="墨迹 5"/>
            </p:nvPicPr>
            <p:blipFill>
              <a:blip r:embed="rId11"/>
            </p:blipFill>
            <p:spPr>
              <a:xfrm>
                <a:off x="2413000" y="3498850"/>
                <a:ext cx="38100" cy="63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2432050" y="3276600"/>
              <a:ext cx="127000" cy="317500"/>
            </p14:xfrm>
          </p:contentPart>
        </mc:Choice>
        <mc:Fallback xmlns="">
          <p:pic>
            <p:nvPicPr>
              <p:cNvPr id="7" name="墨迹 6"/>
            </p:nvPicPr>
            <p:blipFill>
              <a:blip r:embed="rId13"/>
            </p:blipFill>
            <p:spPr>
              <a:xfrm>
                <a:off x="2432050" y="3276600"/>
                <a:ext cx="127000" cy="3175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2724150" y="3244850"/>
              <a:ext cx="120650" cy="107950"/>
            </p14:xfrm>
          </p:contentPart>
        </mc:Choice>
        <mc:Fallback xmlns="">
          <p:pic>
            <p:nvPicPr>
              <p:cNvPr id="8" name="墨迹 7"/>
            </p:nvPicPr>
            <p:blipFill>
              <a:blip r:embed="rId15"/>
            </p:blipFill>
            <p:spPr>
              <a:xfrm>
                <a:off x="2724150" y="3244850"/>
                <a:ext cx="120650" cy="1079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2641600" y="3213100"/>
              <a:ext cx="330200" cy="425450"/>
            </p14:xfrm>
          </p:contentPart>
        </mc:Choice>
        <mc:Fallback xmlns="">
          <p:pic>
            <p:nvPicPr>
              <p:cNvPr id="9" name="墨迹 8"/>
            </p:nvPicPr>
            <p:blipFill>
              <a:blip r:embed="rId17"/>
            </p:blipFill>
            <p:spPr>
              <a:xfrm>
                <a:off x="2641600" y="3213100"/>
                <a:ext cx="330200" cy="4254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2800350" y="3448050"/>
              <a:ext cx="95250" cy="127000"/>
            </p14:xfrm>
          </p:contentPart>
        </mc:Choice>
        <mc:Fallback xmlns="">
          <p:pic>
            <p:nvPicPr>
              <p:cNvPr id="10" name="墨迹 9"/>
            </p:nvPicPr>
            <p:blipFill>
              <a:blip r:embed="rId19"/>
            </p:blipFill>
            <p:spPr>
              <a:xfrm>
                <a:off x="2800350" y="3448050"/>
                <a:ext cx="95250" cy="127000"/>
              </a:xfrm>
              <a:prstGeom prst="rect"/>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11108" y="598488"/>
            <a:ext cx="1223963"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6" name="TextBox 5"/>
          <p:cNvSpPr txBox="1"/>
          <p:nvPr/>
        </p:nvSpPr>
        <p:spPr>
          <a:xfrm>
            <a:off x="7907338" y="3955255"/>
            <a:ext cx="936625" cy="646113"/>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7" name="TextBox 6"/>
          <p:cNvSpPr txBox="1"/>
          <p:nvPr/>
        </p:nvSpPr>
        <p:spPr>
          <a:xfrm>
            <a:off x="7969751" y="5734176"/>
            <a:ext cx="935038" cy="647700"/>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说明结果含义</a:t>
            </a:r>
            <a:endParaRPr lang="zh-CN" altLang="en-US" dirty="0">
              <a:solidFill>
                <a:prstClr val="black"/>
              </a:solidFill>
            </a:endParaRPr>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458" y="116632"/>
            <a:ext cx="4010025" cy="381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57" y="4101306"/>
            <a:ext cx="4695825" cy="10001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58" y="5330074"/>
            <a:ext cx="54483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04664"/>
            <a:ext cx="3555782" cy="461665"/>
          </a:xfrm>
          <a:prstGeom prst="rect">
            <a:avLst/>
          </a:prstGeom>
        </p:spPr>
        <p:txBody>
          <a:bodyPr wrap="none">
            <a:spAutoFit/>
          </a:bodyPr>
          <a:lstStyle/>
          <a:p>
            <a:r>
              <a:rPr lang="en-US" altLang="zh-CN" sz="2400" b="1" dirty="0">
                <a:ea typeface="等线" panose="02010600030101010101" pitchFamily="2" charset="-122"/>
              </a:rPr>
              <a:t>7.3 </a:t>
            </a:r>
            <a:r>
              <a:rPr lang="zh-CN" altLang="zh-CN" sz="2400" b="1" dirty="0">
                <a:ea typeface="等线" panose="02010600030101010101" pitchFamily="2" charset="-122"/>
              </a:rPr>
              <a:t>两个总体参数的检验</a:t>
            </a:r>
            <a:endParaRPr lang="zh-CN" altLang="zh-CN" sz="2400" b="1" dirty="0">
              <a:ea typeface="等线" panose="02010600030101010101" pitchFamily="2" charset="-122"/>
            </a:endParaRPr>
          </a:p>
        </p:txBody>
      </p:sp>
      <p:sp>
        <p:nvSpPr>
          <p:cNvPr id="3" name="Rectangle 2"/>
          <p:cNvSpPr>
            <a:spLocks noChangeArrowheads="1"/>
          </p:cNvSpPr>
          <p:nvPr/>
        </p:nvSpPr>
        <p:spPr bwMode="auto">
          <a:xfrm>
            <a:off x="611560" y="1320829"/>
            <a:ext cx="4758034" cy="64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65048" rIns="91440" bIns="165048"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7.3.1 </a:t>
            </a: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两个总体均值之差              的检验</a:t>
            </a:r>
            <a:endParaRPr kumimoji="0" lang="zh-CN" altLang="en-US" sz="2000"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宋体" panose="02010600030101010101" pitchFamily="2" charset="-122"/>
            </a:endParaRPr>
          </a:p>
        </p:txBody>
      </p:sp>
      <p:graphicFrame>
        <p:nvGraphicFramePr>
          <p:cNvPr id="4" name="对象 3"/>
          <p:cNvGraphicFramePr>
            <a:graphicFrameLocks noChangeAspect="1"/>
          </p:cNvGraphicFramePr>
          <p:nvPr/>
        </p:nvGraphicFramePr>
        <p:xfrm>
          <a:off x="3477096" y="1484214"/>
          <a:ext cx="721220" cy="360610"/>
        </p:xfrm>
        <a:graphic>
          <a:graphicData uri="http://schemas.openxmlformats.org/presentationml/2006/ole">
            <mc:AlternateContent xmlns:mc="http://schemas.openxmlformats.org/markup-compatibility/2006">
              <mc:Choice xmlns:v="urn:schemas-microsoft-com:vml" Requires="v">
                <p:oleObj spid="_x0000_s2103" name="Equation" r:id="rId1" imgW="457200" imgH="228600" progId="Equation.DSMT4">
                  <p:embed/>
                </p:oleObj>
              </mc:Choice>
              <mc:Fallback>
                <p:oleObj name="Equation" r:id="rId1" imgW="457200" imgH="2286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96" y="1484214"/>
                        <a:ext cx="721220" cy="360610"/>
                      </a:xfrm>
                      <a:prstGeom prst="rect">
                        <a:avLst/>
                      </a:prstGeom>
                      <a:noFill/>
                    </p:spPr>
                  </p:pic>
                </p:oleObj>
              </mc:Fallback>
            </mc:AlternateContent>
          </a:graphicData>
        </a:graphic>
      </p:graphicFrame>
      <p:pic>
        <p:nvPicPr>
          <p:cNvPr id="2074"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492896"/>
            <a:ext cx="3927429" cy="17891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611560" y="2524798"/>
            <a:ext cx="312906" cy="369332"/>
          </a:xfrm>
          <a:prstGeom prst="rect">
            <a:avLst/>
          </a:prstGeom>
          <a:solidFill>
            <a:schemeClr val="bg1">
              <a:lumMod val="65000"/>
            </a:schemeClr>
          </a:solidFill>
          <a:ln>
            <a:solidFill>
              <a:schemeClr val="tx1"/>
            </a:solidFill>
          </a:ln>
        </p:spPr>
        <p:txBody>
          <a:bodyPr wrap="none">
            <a:spAutoFit/>
          </a:bodyPr>
          <a:lstStyle/>
          <a:p>
            <a:r>
              <a:rPr lang="en-US" altLang="zh-CN" b="1" dirty="0">
                <a:latin typeface="等线" panose="02010600030101010101" pitchFamily="2" charset="-122"/>
                <a:ea typeface="等线" panose="02010600030101010101" pitchFamily="2" charset="-122"/>
                <a:cs typeface="Times New Roman" panose="02020603050405020304" pitchFamily="18" charset="0"/>
              </a:rPr>
              <a:t>1</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9922"/>
          <a:stretch>
            <a:fillRect/>
          </a:stretch>
        </p:blipFill>
        <p:spPr bwMode="auto">
          <a:xfrm>
            <a:off x="2987824" y="676697"/>
            <a:ext cx="5050178" cy="2527368"/>
          </a:xfrm>
          <a:prstGeom prst="rect">
            <a:avLst/>
          </a:prstGeom>
          <a:solidFill>
            <a:schemeClr val="bg1">
              <a:lumMod val="95000"/>
            </a:schemeClr>
          </a:solidFill>
          <a:ln>
            <a:solidFill>
              <a:schemeClr val="tx1"/>
            </a:solidFill>
          </a:ln>
          <a:effectLst/>
        </p:spPr>
      </p:pic>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6647"/>
            <a:ext cx="17526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0" y="1208475"/>
            <a:ext cx="1476375"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矩形 1"/>
          <p:cNvSpPr/>
          <p:nvPr/>
        </p:nvSpPr>
        <p:spPr>
          <a:xfrm>
            <a:off x="6675655" y="3436839"/>
            <a:ext cx="1338828" cy="369332"/>
          </a:xfrm>
          <a:prstGeom prst="rect">
            <a:avLst/>
          </a:prstGeom>
          <a:solidFill>
            <a:srgbClr val="92D050"/>
          </a:solidFill>
        </p:spPr>
        <p:txBody>
          <a:bodyPr wrap="none">
            <a:spAutoFit/>
          </a:bodyPr>
          <a:lstStyle/>
          <a:p>
            <a:r>
              <a:rPr lang="zh-CN" altLang="zh-CN" b="1" kern="100" dirty="0">
                <a:ea typeface="等线" panose="02010600030101010101" pitchFamily="2" charset="-122"/>
                <a:cs typeface="Times New Roman" panose="02020603050405020304"/>
              </a:rPr>
              <a:t>检验统计量</a:t>
            </a:r>
            <a:endParaRPr lang="zh-CN" altLang="en-US" dirty="0"/>
          </a:p>
        </p:txBody>
      </p:sp>
      <p:graphicFrame>
        <p:nvGraphicFramePr>
          <p:cNvPr id="3" name="对象 2"/>
          <p:cNvGraphicFramePr>
            <a:graphicFrameLocks noChangeAspect="1"/>
          </p:cNvGraphicFramePr>
          <p:nvPr/>
        </p:nvGraphicFramePr>
        <p:xfrm>
          <a:off x="3563888" y="4077072"/>
          <a:ext cx="4458288" cy="1512168"/>
        </p:xfrm>
        <a:graphic>
          <a:graphicData uri="http://schemas.openxmlformats.org/presentationml/2006/ole">
            <mc:AlternateContent xmlns:mc="http://schemas.openxmlformats.org/markup-compatibility/2006">
              <mc:Choice xmlns:v="urn:schemas-microsoft-com:vml" Requires="v">
                <p:oleObj spid="_x0000_s20513" name="Equation" r:id="rId4" imgW="52120800" imgH="17678400" progId="Equation.DSMT4">
                  <p:embed/>
                </p:oleObj>
              </mc:Choice>
              <mc:Fallback>
                <p:oleObj name="Equation" r:id="rId4" imgW="52120800" imgH="17678400" progId="Equation.DSMT4">
                  <p:embed/>
                  <p:pic>
                    <p:nvPicPr>
                      <p:cNvPr id="0" name="图片 20512"/>
                      <p:cNvPicPr/>
                      <p:nvPr/>
                    </p:nvPicPr>
                    <p:blipFill>
                      <a:blip r:embed="rId5"/>
                      <a:stretch>
                        <a:fillRect/>
                      </a:stretch>
                    </p:blipFill>
                    <p:spPr>
                      <a:xfrm>
                        <a:off x="3563888" y="4077072"/>
                        <a:ext cx="4458288" cy="1512168"/>
                      </a:xfrm>
                      <a:prstGeom prst="rect">
                        <a:avLst/>
                      </a:prstGeom>
                      <a:solidFill>
                        <a:schemeClr val="bg1">
                          <a:lumMod val="85000"/>
                        </a:schemeClr>
                      </a:solidFill>
                      <a:ln>
                        <a:solidFill>
                          <a:schemeClr val="tx1"/>
                        </a:solidFill>
                      </a:ln>
                    </p:spPr>
                  </p:pic>
                </p:oleObj>
              </mc:Fallback>
            </mc:AlternateContent>
          </a:graphicData>
        </a:graphic>
      </p:graphicFrame>
      <p:sp>
        <p:nvSpPr>
          <p:cNvPr id="4" name="矩形 3"/>
          <p:cNvSpPr/>
          <p:nvPr/>
        </p:nvSpPr>
        <p:spPr>
          <a:xfrm>
            <a:off x="277639" y="3990327"/>
            <a:ext cx="649537" cy="369332"/>
          </a:xfrm>
          <a:prstGeom prst="rect">
            <a:avLst/>
          </a:prstGeom>
        </p:spPr>
        <p:txBody>
          <a:bodyPr wrap="none">
            <a:spAutoFit/>
          </a:bodyPr>
          <a:lstStyle/>
          <a:p>
            <a:r>
              <a:rPr lang="zh-CN" altLang="zh-CN" b="1" dirty="0"/>
              <a:t>决策</a:t>
            </a:r>
            <a:endParaRPr lang="zh-CN" altLang="en-US" dirty="0"/>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199" y="4660086"/>
            <a:ext cx="2714625" cy="990600"/>
          </a:xfrm>
          <a:prstGeom prst="rect">
            <a:avLst/>
          </a:prstGeom>
          <a:solidFill>
            <a:schemeClr val="bg1">
              <a:lumMod val="85000"/>
            </a:schemeClr>
          </a:solidFill>
          <a:ln w="9525">
            <a:solidFill>
              <a:schemeClr val="tx1"/>
            </a:solidFill>
            <a:miter lim="800000"/>
            <a:headEnd/>
            <a:tailEnd/>
          </a:ln>
        </p:spPr>
      </p:pic>
      <p:sp>
        <p:nvSpPr>
          <p:cNvPr id="12" name="下箭头 11"/>
          <p:cNvSpPr/>
          <p:nvPr/>
        </p:nvSpPr>
        <p:spPr>
          <a:xfrm>
            <a:off x="5475964" y="3205490"/>
            <a:ext cx="306071" cy="776980"/>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1938015" y="1502609"/>
            <a:ext cx="1011124" cy="288032"/>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0800000">
            <a:off x="2987440" y="4924504"/>
            <a:ext cx="505561" cy="238299"/>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3608" y="1268760"/>
            <a:ext cx="671141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0" y="598488"/>
            <a:ext cx="1223963"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6" name="TextBox 5"/>
          <p:cNvSpPr txBox="1"/>
          <p:nvPr/>
        </p:nvSpPr>
        <p:spPr>
          <a:xfrm>
            <a:off x="7907338" y="3654926"/>
            <a:ext cx="936625" cy="646113"/>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7" name="TextBox 6"/>
          <p:cNvSpPr txBox="1"/>
          <p:nvPr/>
        </p:nvSpPr>
        <p:spPr>
          <a:xfrm>
            <a:off x="7908925" y="5405439"/>
            <a:ext cx="935038" cy="647700"/>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说明结果含义</a:t>
            </a:r>
            <a:endParaRPr lang="zh-CN" altLang="en-US" dirty="0">
              <a:solidFill>
                <a:prstClr val="black"/>
              </a:solidFill>
            </a:endParaRPr>
          </a:p>
        </p:txBody>
      </p:sp>
      <p:pic>
        <p:nvPicPr>
          <p:cNvPr id="2560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570" y="332656"/>
            <a:ext cx="6105525" cy="2581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570" y="3150815"/>
            <a:ext cx="4505325" cy="1543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0" y="5014914"/>
            <a:ext cx="5448300" cy="1428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13618"/>
          <a:stretch>
            <a:fillRect/>
          </a:stretch>
        </p:blipFill>
        <p:spPr bwMode="auto">
          <a:xfrm>
            <a:off x="2977557" y="1006605"/>
            <a:ext cx="4556883" cy="2378075"/>
          </a:xfrm>
          <a:prstGeom prst="rect">
            <a:avLst/>
          </a:prstGeom>
          <a:solidFill>
            <a:schemeClr val="bg1">
              <a:lumMod val="95000"/>
            </a:schemeClr>
          </a:solidFill>
          <a:ln>
            <a:solidFill>
              <a:schemeClr val="tx1"/>
            </a:solidFill>
          </a:ln>
          <a:effec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40" y="1208475"/>
            <a:ext cx="1476375"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右箭头 8"/>
          <p:cNvSpPr/>
          <p:nvPr/>
        </p:nvSpPr>
        <p:spPr>
          <a:xfrm>
            <a:off x="1943096" y="1608829"/>
            <a:ext cx="1011124" cy="288032"/>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891669" y="3798332"/>
            <a:ext cx="1346844" cy="369332"/>
          </a:xfrm>
          <a:prstGeom prst="rect">
            <a:avLst/>
          </a:prstGeom>
        </p:spPr>
        <p:txBody>
          <a:bodyPr wrap="none">
            <a:spAutoFit/>
          </a:bodyPr>
          <a:lstStyle/>
          <a:p>
            <a:r>
              <a:rPr lang="zh-CN" altLang="zh-CN" b="1" dirty="0">
                <a:solidFill>
                  <a:prstClr val="black"/>
                </a:solidFill>
              </a:rPr>
              <a:t>检验统计量</a:t>
            </a:r>
            <a:endParaRPr lang="zh-CN" altLang="en-US" dirty="0">
              <a:solidFill>
                <a:prstClr val="black"/>
              </a:solidFill>
            </a:endParaRPr>
          </a:p>
        </p:txBody>
      </p:sp>
      <p:graphicFrame>
        <p:nvGraphicFramePr>
          <p:cNvPr id="3" name="对象 2"/>
          <p:cNvGraphicFramePr>
            <a:graphicFrameLocks noChangeAspect="1"/>
          </p:cNvGraphicFramePr>
          <p:nvPr/>
        </p:nvGraphicFramePr>
        <p:xfrm>
          <a:off x="3950214" y="4437112"/>
          <a:ext cx="4474763" cy="1235221"/>
        </p:xfrm>
        <a:graphic>
          <a:graphicData uri="http://schemas.openxmlformats.org/presentationml/2006/ole">
            <mc:AlternateContent xmlns:mc="http://schemas.openxmlformats.org/markup-compatibility/2006">
              <mc:Choice xmlns:v="urn:schemas-microsoft-com:vml" Requires="v">
                <p:oleObj spid="_x0000_s26645" name="Equation" r:id="rId3" imgW="58521600" imgH="16154400" progId="Equation.DSMT4">
                  <p:embed/>
                </p:oleObj>
              </mc:Choice>
              <mc:Fallback>
                <p:oleObj name="Equation" r:id="rId3" imgW="58521600" imgH="16154400" progId="Equation.DSMT4">
                  <p:embed/>
                  <p:pic>
                    <p:nvPicPr>
                      <p:cNvPr id="0" name="图片 26644"/>
                      <p:cNvPicPr/>
                      <p:nvPr/>
                    </p:nvPicPr>
                    <p:blipFill>
                      <a:blip r:embed="rId4"/>
                      <a:stretch>
                        <a:fillRect/>
                      </a:stretch>
                    </p:blipFill>
                    <p:spPr>
                      <a:xfrm>
                        <a:off x="3950214" y="4437112"/>
                        <a:ext cx="4474763" cy="1235221"/>
                      </a:xfrm>
                      <a:prstGeom prst="rect">
                        <a:avLst/>
                      </a:prstGeom>
                      <a:solidFill>
                        <a:schemeClr val="bg1">
                          <a:lumMod val="85000"/>
                        </a:schemeClr>
                      </a:solidFill>
                      <a:ln>
                        <a:solidFill>
                          <a:schemeClr val="tx1"/>
                        </a:solidFill>
                      </a:ln>
                    </p:spPr>
                  </p:pic>
                </p:oleObj>
              </mc:Fallback>
            </mc:AlternateContent>
          </a:graphicData>
        </a:graphic>
      </p:graphicFrame>
      <p:sp>
        <p:nvSpPr>
          <p:cNvPr id="5" name="矩形 4"/>
          <p:cNvSpPr/>
          <p:nvPr/>
        </p:nvSpPr>
        <p:spPr>
          <a:xfrm>
            <a:off x="1448310" y="3794140"/>
            <a:ext cx="646331" cy="369332"/>
          </a:xfrm>
          <a:prstGeom prst="rect">
            <a:avLst/>
          </a:prstGeom>
        </p:spPr>
        <p:txBody>
          <a:bodyPr wrap="none">
            <a:spAutoFit/>
          </a:bodyPr>
          <a:lstStyle/>
          <a:p>
            <a:r>
              <a:rPr lang="zh-CN" altLang="zh-CN" b="1" kern="100" dirty="0">
                <a:solidFill>
                  <a:prstClr val="black"/>
                </a:solidFill>
                <a:ea typeface="等线" panose="02010600030101010101" pitchFamily="2" charset="-122"/>
                <a:cs typeface="Times New Roman" panose="02020603050405020304"/>
              </a:rPr>
              <a:t>决策</a:t>
            </a:r>
            <a:endParaRPr lang="zh-CN" altLang="en-US" dirty="0">
              <a:solidFill>
                <a:prstClr val="black"/>
              </a:solidFill>
            </a:endParaRPr>
          </a:p>
        </p:txBody>
      </p:sp>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18" y="4437112"/>
            <a:ext cx="2771775" cy="981075"/>
          </a:xfrm>
          <a:prstGeom prst="rect">
            <a:avLst/>
          </a:prstGeom>
          <a:solidFill>
            <a:schemeClr val="bg1">
              <a:lumMod val="85000"/>
            </a:schemeClr>
          </a:solidFill>
          <a:ln>
            <a:solidFill>
              <a:schemeClr val="tx1"/>
            </a:solidFill>
          </a:ln>
        </p:spPr>
      </p:pic>
      <p:sp>
        <p:nvSpPr>
          <p:cNvPr id="15" name="下箭头 14"/>
          <p:cNvSpPr/>
          <p:nvPr/>
        </p:nvSpPr>
        <p:spPr>
          <a:xfrm>
            <a:off x="5782704" y="3405650"/>
            <a:ext cx="383161" cy="959454"/>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右箭头 15"/>
          <p:cNvSpPr/>
          <p:nvPr/>
        </p:nvSpPr>
        <p:spPr>
          <a:xfrm rot="10800000">
            <a:off x="3291548" y="4927648"/>
            <a:ext cx="560371" cy="238299"/>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17" y="145027"/>
            <a:ext cx="31527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9695" y="1916832"/>
            <a:ext cx="7185661" cy="2160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23528" y="404664"/>
            <a:ext cx="3555782" cy="461665"/>
          </a:xfrm>
          <a:prstGeom prst="rect">
            <a:avLst/>
          </a:prstGeom>
        </p:spPr>
        <p:txBody>
          <a:bodyPr wrap="none">
            <a:spAutoFit/>
          </a:bodyPr>
          <a:lstStyle/>
          <a:p>
            <a:r>
              <a:rPr lang="en-US" altLang="zh-CN" sz="2400" b="1" dirty="0">
                <a:ea typeface="等线" panose="02010600030101010101" pitchFamily="2" charset="-122"/>
              </a:rPr>
              <a:t>7.1 </a:t>
            </a:r>
            <a:r>
              <a:rPr lang="zh-CN" altLang="zh-CN" sz="2400" b="1" dirty="0">
                <a:ea typeface="等线" panose="02010600030101010101" pitchFamily="2" charset="-122"/>
              </a:rPr>
              <a:t>假设检验的基本问题</a:t>
            </a:r>
            <a:endParaRPr lang="zh-CN" altLang="zh-CN" sz="2400" b="1" dirty="0">
              <a:ea typeface="等线" panose="02010600030101010101" pitchFamily="2" charset="-122"/>
            </a:endParaRPr>
          </a:p>
        </p:txBody>
      </p:sp>
      <p:sp>
        <p:nvSpPr>
          <p:cNvPr id="3" name="矩形 2"/>
          <p:cNvSpPr/>
          <p:nvPr/>
        </p:nvSpPr>
        <p:spPr>
          <a:xfrm>
            <a:off x="799695" y="1196752"/>
            <a:ext cx="2722220" cy="400110"/>
          </a:xfrm>
          <a:prstGeom prst="rect">
            <a:avLst/>
          </a:prstGeom>
        </p:spPr>
        <p:txBody>
          <a:bodyPr wrap="none">
            <a:spAutoFit/>
          </a:bodyPr>
          <a:lstStyle/>
          <a:p>
            <a:r>
              <a:rPr lang="en-US" altLang="zh-CN" sz="2000" b="1" dirty="0">
                <a:ea typeface="等线" panose="02010600030101010101" pitchFamily="2" charset="-122"/>
              </a:rPr>
              <a:t>7.1.1 </a:t>
            </a:r>
            <a:r>
              <a:rPr lang="zh-CN" altLang="zh-CN" sz="2000" b="1" dirty="0">
                <a:ea typeface="等线" panose="02010600030101010101" pitchFamily="2" charset="-122"/>
              </a:rPr>
              <a:t>假设问题的提出</a:t>
            </a:r>
            <a:endParaRPr lang="zh-CN" altLang="zh-CN" sz="2000" b="1" dirty="0">
              <a:ea typeface="等线"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640" y="1208475"/>
            <a:ext cx="1476375"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右箭头 8"/>
          <p:cNvSpPr/>
          <p:nvPr/>
        </p:nvSpPr>
        <p:spPr>
          <a:xfrm>
            <a:off x="1943096" y="1608829"/>
            <a:ext cx="1011124" cy="288032"/>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891669" y="3798332"/>
            <a:ext cx="1346844" cy="369332"/>
          </a:xfrm>
          <a:prstGeom prst="rect">
            <a:avLst/>
          </a:prstGeom>
        </p:spPr>
        <p:txBody>
          <a:bodyPr wrap="none">
            <a:spAutoFit/>
          </a:bodyPr>
          <a:lstStyle/>
          <a:p>
            <a:r>
              <a:rPr lang="zh-CN" altLang="zh-CN" b="1" dirty="0"/>
              <a:t>检验统计量</a:t>
            </a:r>
            <a:endParaRPr lang="zh-CN" altLang="en-US" dirty="0"/>
          </a:p>
        </p:txBody>
      </p:sp>
      <p:sp>
        <p:nvSpPr>
          <p:cNvPr id="5" name="矩形 4"/>
          <p:cNvSpPr/>
          <p:nvPr/>
        </p:nvSpPr>
        <p:spPr>
          <a:xfrm>
            <a:off x="1448310" y="3794140"/>
            <a:ext cx="646331" cy="369332"/>
          </a:xfrm>
          <a:prstGeom prst="rect">
            <a:avLst/>
          </a:prstGeom>
        </p:spPr>
        <p:txBody>
          <a:bodyPr wrap="none">
            <a:spAutoFit/>
          </a:bodyPr>
          <a:lstStyle/>
          <a:p>
            <a:r>
              <a:rPr lang="zh-CN" altLang="zh-CN" b="1" kern="100" dirty="0">
                <a:ea typeface="等线" panose="02010600030101010101" pitchFamily="2" charset="-122"/>
                <a:cs typeface="Times New Roman" panose="02020603050405020304"/>
              </a:rPr>
              <a:t>决策</a:t>
            </a:r>
            <a:endParaRPr lang="zh-CN" altLang="en-US" dirty="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18" y="4437112"/>
            <a:ext cx="2771775" cy="981075"/>
          </a:xfrm>
          <a:prstGeom prst="rect">
            <a:avLst/>
          </a:prstGeom>
          <a:solidFill>
            <a:schemeClr val="bg1">
              <a:lumMod val="85000"/>
            </a:schemeClr>
          </a:solidFill>
          <a:ln>
            <a:solidFill>
              <a:schemeClr val="tx1"/>
            </a:solidFill>
          </a:ln>
        </p:spPr>
      </p:pic>
      <p:sp>
        <p:nvSpPr>
          <p:cNvPr id="15" name="下箭头 14"/>
          <p:cNvSpPr/>
          <p:nvPr/>
        </p:nvSpPr>
        <p:spPr>
          <a:xfrm>
            <a:off x="5782704" y="3405650"/>
            <a:ext cx="383161" cy="959454"/>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3291548" y="4927648"/>
            <a:ext cx="560371" cy="238299"/>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nvGraphicFramePr>
        <p:xfrm>
          <a:off x="3019425" y="958850"/>
          <a:ext cx="5630863" cy="2325688"/>
        </p:xfrm>
        <a:graphic>
          <a:graphicData uri="http://schemas.openxmlformats.org/presentationml/2006/ole">
            <mc:AlternateContent xmlns:mc="http://schemas.openxmlformats.org/markup-compatibility/2006">
              <mc:Choice xmlns:v="urn:schemas-microsoft-com:vml" Requires="v">
                <p:oleObj spid="_x0000_s21554" name="Equation" r:id="rId3" imgW="75285600" imgH="31089600" progId="Equation.DSMT4">
                  <p:embed/>
                </p:oleObj>
              </mc:Choice>
              <mc:Fallback>
                <p:oleObj name="Equation" r:id="rId3" imgW="75285600" imgH="31089600" progId="Equation.DSMT4">
                  <p:embed/>
                  <p:pic>
                    <p:nvPicPr>
                      <p:cNvPr id="0" name="图片 21553"/>
                      <p:cNvPicPr/>
                      <p:nvPr/>
                    </p:nvPicPr>
                    <p:blipFill>
                      <a:blip r:embed="rId4"/>
                      <a:stretch>
                        <a:fillRect/>
                      </a:stretch>
                    </p:blipFill>
                    <p:spPr>
                      <a:xfrm>
                        <a:off x="3019425" y="958850"/>
                        <a:ext cx="5630863" cy="2325688"/>
                      </a:xfrm>
                      <a:prstGeom prst="rect">
                        <a:avLst/>
                      </a:prstGeom>
                      <a:ln>
                        <a:solidFill>
                          <a:schemeClr val="tx1"/>
                        </a:solidFill>
                      </a:ln>
                    </p:spPr>
                  </p:pic>
                </p:oleObj>
              </mc:Fallback>
            </mc:AlternateContent>
          </a:graphicData>
        </a:graphic>
      </p:graphicFrame>
      <p:graphicFrame>
        <p:nvGraphicFramePr>
          <p:cNvPr id="6" name="对象 5"/>
          <p:cNvGraphicFramePr>
            <a:graphicFrameLocks noChangeAspect="1"/>
          </p:cNvGraphicFramePr>
          <p:nvPr/>
        </p:nvGraphicFramePr>
        <p:xfrm>
          <a:off x="3851919" y="4352891"/>
          <a:ext cx="4818732" cy="1380366"/>
        </p:xfrm>
        <a:graphic>
          <a:graphicData uri="http://schemas.openxmlformats.org/presentationml/2006/ole">
            <mc:AlternateContent xmlns:mc="http://schemas.openxmlformats.org/markup-compatibility/2006">
              <mc:Choice xmlns:v="urn:schemas-microsoft-com:vml" Requires="v">
                <p:oleObj spid="_x0000_s21555" name="Equation" r:id="rId5" imgW="58521600" imgH="16764000" progId="Equation.DSMT4">
                  <p:embed/>
                </p:oleObj>
              </mc:Choice>
              <mc:Fallback>
                <p:oleObj name="Equation" r:id="rId5" imgW="58521600" imgH="16764000" progId="Equation.DSMT4">
                  <p:embed/>
                  <p:pic>
                    <p:nvPicPr>
                      <p:cNvPr id="0" name="图片 21554"/>
                      <p:cNvPicPr/>
                      <p:nvPr/>
                    </p:nvPicPr>
                    <p:blipFill>
                      <a:blip r:embed="rId6"/>
                      <a:stretch>
                        <a:fillRect/>
                      </a:stretch>
                    </p:blipFill>
                    <p:spPr>
                      <a:xfrm>
                        <a:off x="3851919" y="4352891"/>
                        <a:ext cx="4818732" cy="1380366"/>
                      </a:xfrm>
                      <a:prstGeom prst="rect">
                        <a:avLst/>
                      </a:prstGeom>
                      <a:solidFill>
                        <a:schemeClr val="bg1">
                          <a:lumMod val="85000"/>
                        </a:schemeClr>
                      </a:solidFill>
                      <a:ln>
                        <a:solidFill>
                          <a:schemeClr val="tx1"/>
                        </a:solidFill>
                      </a:ln>
                    </p:spPr>
                  </p:pic>
                </p:oleObj>
              </mc:Fallback>
            </mc:AlternateContent>
          </a:graphicData>
        </a:graphic>
      </p:graphicFrame>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858" y="260648"/>
            <a:ext cx="4419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1640" y="1208475"/>
            <a:ext cx="1476375"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右箭头 8"/>
          <p:cNvSpPr/>
          <p:nvPr/>
        </p:nvSpPr>
        <p:spPr>
          <a:xfrm>
            <a:off x="1943096" y="1608829"/>
            <a:ext cx="1011124" cy="288032"/>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891669" y="3798332"/>
            <a:ext cx="1346844" cy="369332"/>
          </a:xfrm>
          <a:prstGeom prst="rect">
            <a:avLst/>
          </a:prstGeom>
        </p:spPr>
        <p:txBody>
          <a:bodyPr wrap="none">
            <a:spAutoFit/>
          </a:bodyPr>
          <a:lstStyle/>
          <a:p>
            <a:r>
              <a:rPr lang="zh-CN" altLang="zh-CN" b="1" dirty="0"/>
              <a:t>检验统计量</a:t>
            </a:r>
            <a:endParaRPr lang="zh-CN" altLang="en-US" dirty="0"/>
          </a:p>
        </p:txBody>
      </p:sp>
      <p:sp>
        <p:nvSpPr>
          <p:cNvPr id="5" name="矩形 4"/>
          <p:cNvSpPr/>
          <p:nvPr/>
        </p:nvSpPr>
        <p:spPr>
          <a:xfrm>
            <a:off x="1448310" y="3794140"/>
            <a:ext cx="646331" cy="369332"/>
          </a:xfrm>
          <a:prstGeom prst="rect">
            <a:avLst/>
          </a:prstGeom>
        </p:spPr>
        <p:txBody>
          <a:bodyPr wrap="none">
            <a:spAutoFit/>
          </a:bodyPr>
          <a:lstStyle/>
          <a:p>
            <a:r>
              <a:rPr lang="zh-CN" altLang="zh-CN" b="1" kern="100" dirty="0">
                <a:ea typeface="等线" panose="02010600030101010101" pitchFamily="2" charset="-122"/>
                <a:cs typeface="Times New Roman" panose="02020603050405020304"/>
              </a:rPr>
              <a:t>决策</a:t>
            </a:r>
            <a:endParaRPr lang="zh-CN" altLang="en-US" dirty="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18" y="4437112"/>
            <a:ext cx="2771775" cy="981075"/>
          </a:xfrm>
          <a:prstGeom prst="rect">
            <a:avLst/>
          </a:prstGeom>
          <a:solidFill>
            <a:schemeClr val="bg1">
              <a:lumMod val="85000"/>
            </a:schemeClr>
          </a:solidFill>
          <a:ln>
            <a:solidFill>
              <a:schemeClr val="tx1"/>
            </a:solidFill>
          </a:ln>
        </p:spPr>
      </p:pic>
      <p:sp>
        <p:nvSpPr>
          <p:cNvPr id="15" name="下箭头 14"/>
          <p:cNvSpPr/>
          <p:nvPr/>
        </p:nvSpPr>
        <p:spPr>
          <a:xfrm>
            <a:off x="5782704" y="3405650"/>
            <a:ext cx="383161" cy="959454"/>
          </a:xfrm>
          <a:prstGeom prst="down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800000">
            <a:off x="3291548" y="4927648"/>
            <a:ext cx="560371" cy="238299"/>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nvGraphicFramePr>
        <p:xfrm>
          <a:off x="3019425" y="958850"/>
          <a:ext cx="5630863" cy="2325688"/>
        </p:xfrm>
        <a:graphic>
          <a:graphicData uri="http://schemas.openxmlformats.org/presentationml/2006/ole">
            <mc:AlternateContent xmlns:mc="http://schemas.openxmlformats.org/markup-compatibility/2006">
              <mc:Choice xmlns:v="urn:schemas-microsoft-com:vml" Requires="v">
                <p:oleObj spid="_x0000_s27686" name="Equation" r:id="rId3" imgW="75285600" imgH="31089600" progId="Equation.DSMT4">
                  <p:embed/>
                </p:oleObj>
              </mc:Choice>
              <mc:Fallback>
                <p:oleObj name="Equation" r:id="rId3" imgW="75285600" imgH="31089600" progId="Equation.DSMT4">
                  <p:embed/>
                  <p:pic>
                    <p:nvPicPr>
                      <p:cNvPr id="0" name="图片 27685"/>
                      <p:cNvPicPr/>
                      <p:nvPr/>
                    </p:nvPicPr>
                    <p:blipFill>
                      <a:blip r:embed="rId4"/>
                      <a:stretch>
                        <a:fillRect/>
                      </a:stretch>
                    </p:blipFill>
                    <p:spPr>
                      <a:xfrm>
                        <a:off x="3019425" y="958850"/>
                        <a:ext cx="5630863" cy="2325688"/>
                      </a:xfrm>
                      <a:prstGeom prst="rect">
                        <a:avLst/>
                      </a:prstGeom>
                      <a:ln>
                        <a:solidFill>
                          <a:schemeClr val="tx1"/>
                        </a:solidFill>
                      </a:ln>
                    </p:spPr>
                  </p:pic>
                </p:oleObj>
              </mc:Fallback>
            </mc:AlternateContent>
          </a:graphicData>
        </a:graphic>
      </p:graphicFrame>
      <p:graphicFrame>
        <p:nvGraphicFramePr>
          <p:cNvPr id="6" name="对象 5"/>
          <p:cNvGraphicFramePr>
            <a:graphicFrameLocks noChangeAspect="1"/>
          </p:cNvGraphicFramePr>
          <p:nvPr/>
        </p:nvGraphicFramePr>
        <p:xfrm>
          <a:off x="3899929" y="4335597"/>
          <a:ext cx="3765550" cy="1381125"/>
        </p:xfrm>
        <a:graphic>
          <a:graphicData uri="http://schemas.openxmlformats.org/presentationml/2006/ole">
            <mc:AlternateContent xmlns:mc="http://schemas.openxmlformats.org/markup-compatibility/2006">
              <mc:Choice xmlns:v="urn:schemas-microsoft-com:vml" Requires="v">
                <p:oleObj spid="_x0000_s27687" name="Equation" r:id="rId5" imgW="45720000" imgH="16764000" progId="Equation.DSMT4">
                  <p:embed/>
                </p:oleObj>
              </mc:Choice>
              <mc:Fallback>
                <p:oleObj name="Equation" r:id="rId5" imgW="45720000" imgH="16764000" progId="Equation.DSMT4">
                  <p:embed/>
                  <p:pic>
                    <p:nvPicPr>
                      <p:cNvPr id="0" name="图片 27686"/>
                      <p:cNvPicPr/>
                      <p:nvPr/>
                    </p:nvPicPr>
                    <p:blipFill>
                      <a:blip r:embed="rId6"/>
                      <a:stretch>
                        <a:fillRect/>
                      </a:stretch>
                    </p:blipFill>
                    <p:spPr>
                      <a:xfrm>
                        <a:off x="3899929" y="4335597"/>
                        <a:ext cx="3765550" cy="1381125"/>
                      </a:xfrm>
                      <a:prstGeom prst="rect">
                        <a:avLst/>
                      </a:prstGeom>
                      <a:solidFill>
                        <a:schemeClr val="bg1">
                          <a:lumMod val="85000"/>
                        </a:schemeClr>
                      </a:solidFill>
                      <a:ln>
                        <a:solidFill>
                          <a:schemeClr val="tx1"/>
                        </a:solidFill>
                      </a:ln>
                    </p:spPr>
                  </p:pic>
                </p:oleObj>
              </mc:Fallback>
            </mc:AlternateContent>
          </a:graphicData>
        </a:graphic>
      </p:graphicFrame>
      <p:pic>
        <p:nvPicPr>
          <p:cNvPr id="276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56" y="260648"/>
            <a:ext cx="43529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0232" y="5146839"/>
            <a:ext cx="2347714" cy="15272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1640" y="1340768"/>
            <a:ext cx="6192688" cy="2791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83" t="619" r="-683" b="81371"/>
          <a:stretch>
            <a:fillRect/>
          </a:stretch>
        </p:blipFill>
        <p:spPr bwMode="auto">
          <a:xfrm>
            <a:off x="280847" y="138699"/>
            <a:ext cx="5688631" cy="1167064"/>
          </a:xfrm>
          <a:prstGeom prst="rect">
            <a:avLst/>
          </a:prstGeom>
          <a:solidFill>
            <a:schemeClr val="bg1"/>
          </a:solidFill>
          <a:ln>
            <a:solidFill>
              <a:schemeClr val="tx1"/>
            </a:solidFill>
          </a:ln>
          <a:effectLst/>
        </p:spPr>
      </p:pic>
      <p:pic>
        <p:nvPicPr>
          <p:cNvPr id="3"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86943"/>
          <a:stretch>
            <a:fillRect/>
          </a:stretch>
        </p:blipFill>
        <p:spPr bwMode="auto">
          <a:xfrm>
            <a:off x="270757" y="5235718"/>
            <a:ext cx="6264696" cy="963078"/>
          </a:xfrm>
          <a:prstGeom prst="rect">
            <a:avLst/>
          </a:prstGeom>
          <a:solidFill>
            <a:schemeClr val="bg1"/>
          </a:solidFill>
          <a:ln>
            <a:solidFill>
              <a:schemeClr val="tx1"/>
            </a:solidFill>
          </a:ln>
          <a:effectLst/>
        </p:spPr>
      </p:pic>
      <p:graphicFrame>
        <p:nvGraphicFramePr>
          <p:cNvPr id="2" name="对象 1"/>
          <p:cNvGraphicFramePr>
            <a:graphicFrameLocks noChangeAspect="1"/>
          </p:cNvGraphicFramePr>
          <p:nvPr/>
        </p:nvGraphicFramePr>
        <p:xfrm>
          <a:off x="278125" y="1484784"/>
          <a:ext cx="5575300" cy="1489075"/>
        </p:xfrm>
        <a:graphic>
          <a:graphicData uri="http://schemas.openxmlformats.org/presentationml/2006/ole">
            <mc:AlternateContent xmlns:mc="http://schemas.openxmlformats.org/markup-compatibility/2006">
              <mc:Choice xmlns:v="urn:schemas-microsoft-com:vml" Requires="v">
                <p:oleObj spid="_x0000_s28710" name="Equation" r:id="rId2" imgW="84429600" imgH="22555200" progId="Equation.DSMT4">
                  <p:embed/>
                </p:oleObj>
              </mc:Choice>
              <mc:Fallback>
                <p:oleObj name="Equation" r:id="rId2" imgW="84429600" imgH="22555200" progId="Equation.DSMT4">
                  <p:embed/>
                  <p:pic>
                    <p:nvPicPr>
                      <p:cNvPr id="0" name="图片 28709"/>
                      <p:cNvPicPr/>
                      <p:nvPr/>
                    </p:nvPicPr>
                    <p:blipFill>
                      <a:blip r:embed="rId3"/>
                      <a:stretch>
                        <a:fillRect/>
                      </a:stretch>
                    </p:blipFill>
                    <p:spPr>
                      <a:xfrm>
                        <a:off x="278125" y="1484784"/>
                        <a:ext cx="5575300" cy="1489075"/>
                      </a:xfrm>
                      <a:prstGeom prst="rect">
                        <a:avLst/>
                      </a:prstGeom>
                      <a:ln>
                        <a:solidFill>
                          <a:schemeClr val="tx1"/>
                        </a:solidFill>
                      </a:ln>
                    </p:spPr>
                  </p:pic>
                </p:oleObj>
              </mc:Fallback>
            </mc:AlternateContent>
          </a:graphicData>
        </a:graphic>
      </p:graphicFrame>
      <p:pic>
        <p:nvPicPr>
          <p:cNvPr id="5"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582" t="81888" r="33266" b="11926"/>
          <a:stretch>
            <a:fillRect/>
          </a:stretch>
        </p:blipFill>
        <p:spPr bwMode="auto">
          <a:xfrm>
            <a:off x="280847" y="3581779"/>
            <a:ext cx="3441031" cy="385010"/>
          </a:xfrm>
          <a:prstGeom prst="rect">
            <a:avLst/>
          </a:prstGeom>
          <a:solidFill>
            <a:schemeClr val="bg1"/>
          </a:solidFill>
          <a:ln>
            <a:solidFill>
              <a:schemeClr val="tx1"/>
            </a:solidFill>
          </a:ln>
          <a:effectLst/>
        </p:spPr>
      </p:pic>
      <p:graphicFrame>
        <p:nvGraphicFramePr>
          <p:cNvPr id="4" name="对象 3"/>
          <p:cNvGraphicFramePr>
            <a:graphicFrameLocks noChangeAspect="1"/>
          </p:cNvGraphicFramePr>
          <p:nvPr/>
        </p:nvGraphicFramePr>
        <p:xfrm>
          <a:off x="250196" y="4077072"/>
          <a:ext cx="3545640" cy="987623"/>
        </p:xfrm>
        <a:graphic>
          <a:graphicData uri="http://schemas.openxmlformats.org/presentationml/2006/ole">
            <mc:AlternateContent xmlns:mc="http://schemas.openxmlformats.org/markup-compatibility/2006">
              <mc:Choice xmlns:v="urn:schemas-microsoft-com:vml" Requires="v">
                <p:oleObj spid="_x0000_s28711" name="Equation" r:id="rId4" imgW="55778400" imgH="15544800" progId="Equation.DSMT4">
                  <p:embed/>
                </p:oleObj>
              </mc:Choice>
              <mc:Fallback>
                <p:oleObj name="Equation" r:id="rId4" imgW="55778400" imgH="15544800" progId="Equation.DSMT4">
                  <p:embed/>
                  <p:pic>
                    <p:nvPicPr>
                      <p:cNvPr id="0" name="图片 28710"/>
                      <p:cNvPicPr/>
                      <p:nvPr/>
                    </p:nvPicPr>
                    <p:blipFill>
                      <a:blip r:embed="rId5"/>
                      <a:stretch>
                        <a:fillRect/>
                      </a:stretch>
                    </p:blipFill>
                    <p:spPr>
                      <a:xfrm>
                        <a:off x="250196" y="4077072"/>
                        <a:ext cx="3545640" cy="987623"/>
                      </a:xfrm>
                      <a:prstGeom prst="rect">
                        <a:avLst/>
                      </a:prstGeom>
                      <a:ln>
                        <a:solidFill>
                          <a:schemeClr val="tx1"/>
                        </a:solidFill>
                      </a:ln>
                    </p:spPr>
                  </p:pic>
                </p:oleObj>
              </mc:Fallback>
            </mc:AlternateContent>
          </a:graphicData>
        </a:graphic>
      </p:graphicFrame>
      <p:sp>
        <p:nvSpPr>
          <p:cNvPr id="7" name="TextBox 6"/>
          <p:cNvSpPr txBox="1"/>
          <p:nvPr/>
        </p:nvSpPr>
        <p:spPr>
          <a:xfrm>
            <a:off x="8073127" y="1700808"/>
            <a:ext cx="755692" cy="646331"/>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8" name="TextBox 7"/>
          <p:cNvSpPr txBox="1"/>
          <p:nvPr/>
        </p:nvSpPr>
        <p:spPr>
          <a:xfrm>
            <a:off x="7228389" y="3110174"/>
            <a:ext cx="1676400"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翻译已知条件</a:t>
            </a:r>
            <a:endParaRPr lang="zh-CN" altLang="en-US" dirty="0">
              <a:solidFill>
                <a:prstClr val="black"/>
              </a:solidFill>
            </a:endParaRPr>
          </a:p>
        </p:txBody>
      </p:sp>
      <p:sp>
        <p:nvSpPr>
          <p:cNvPr id="9" name="TextBox 8"/>
          <p:cNvSpPr txBox="1"/>
          <p:nvPr/>
        </p:nvSpPr>
        <p:spPr>
          <a:xfrm>
            <a:off x="7969751" y="4077072"/>
            <a:ext cx="936625" cy="646113"/>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10" name="TextBox 9"/>
          <p:cNvSpPr txBox="1"/>
          <p:nvPr/>
        </p:nvSpPr>
        <p:spPr>
          <a:xfrm>
            <a:off x="7969751" y="5410326"/>
            <a:ext cx="935038" cy="647700"/>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说明结果含义</a:t>
            </a:r>
            <a:endParaRPr lang="zh-CN" altLang="en-US" dirty="0">
              <a:solidFill>
                <a:prstClr val="black"/>
              </a:solidFill>
            </a:endParaRPr>
          </a:p>
        </p:txBody>
      </p:sp>
      <p:pic>
        <p:nvPicPr>
          <p:cNvPr id="1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319" t="17089" r="3157" b="76434"/>
          <a:stretch>
            <a:fillRect/>
          </a:stretch>
        </p:blipFill>
        <p:spPr bwMode="auto">
          <a:xfrm>
            <a:off x="275530" y="3072545"/>
            <a:ext cx="5149515" cy="419767"/>
          </a:xfrm>
          <a:prstGeom prst="rect">
            <a:avLst/>
          </a:prstGeom>
          <a:solidFill>
            <a:schemeClr val="bg1"/>
          </a:solidFill>
          <a:ln>
            <a:solidFill>
              <a:schemeClr val="tx1"/>
            </a:solidFill>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352491"/>
            <a:ext cx="7704856" cy="369332"/>
          </a:xfrm>
          <a:prstGeom prst="rect">
            <a:avLst/>
          </a:prstGeom>
        </p:spPr>
        <p:txBody>
          <a:bodyPr wrap="square">
            <a:spAutoFit/>
          </a:bodyPr>
          <a:lstStyle/>
          <a:p>
            <a:r>
              <a:rPr lang="zh-CN" altLang="zh-CN" b="1" dirty="0" smtClean="0"/>
              <a:t>两</a:t>
            </a:r>
            <a:r>
              <a:rPr lang="zh-CN" altLang="zh-CN" b="1" dirty="0"/>
              <a:t>个非正态总体均值之</a:t>
            </a:r>
            <a:r>
              <a:rPr lang="zh-CN" altLang="zh-CN" b="1" dirty="0" smtClean="0"/>
              <a:t>差</a:t>
            </a:r>
            <a:r>
              <a:rPr lang="en-US" altLang="zh-CN" b="1" dirty="0" smtClean="0"/>
              <a:t>              </a:t>
            </a:r>
            <a:r>
              <a:rPr lang="zh-CN" altLang="zh-CN" b="1" dirty="0" smtClean="0"/>
              <a:t>的</a:t>
            </a:r>
            <a:r>
              <a:rPr lang="zh-CN" altLang="zh-CN" b="1" dirty="0"/>
              <a:t>估计 （限于大样本情形）</a:t>
            </a:r>
            <a:endParaRPr lang="zh-CN" altLang="zh-CN" dirty="0"/>
          </a:p>
        </p:txBody>
      </p:sp>
      <p:sp>
        <p:nvSpPr>
          <p:cNvPr id="3" name="矩形 2"/>
          <p:cNvSpPr/>
          <p:nvPr/>
        </p:nvSpPr>
        <p:spPr>
          <a:xfrm>
            <a:off x="467544" y="372362"/>
            <a:ext cx="404278" cy="369332"/>
          </a:xfrm>
          <a:prstGeom prst="rect">
            <a:avLst/>
          </a:prstGeom>
          <a:solidFill>
            <a:schemeClr val="bg1">
              <a:lumMod val="65000"/>
            </a:schemeClr>
          </a:solidFill>
          <a:ln>
            <a:solidFill>
              <a:schemeClr val="tx1"/>
            </a:solidFill>
          </a:ln>
        </p:spPr>
        <p:txBody>
          <a:bodyPr wrap="none">
            <a:spAutoFit/>
          </a:bodyPr>
          <a:lstStyle/>
          <a:p>
            <a:r>
              <a:rPr lang="en-US" altLang="zh-CN" b="1" dirty="0"/>
              <a:t>2 </a:t>
            </a:r>
            <a:endParaRPr lang="zh-CN" altLang="en-US" dirty="0"/>
          </a:p>
        </p:txBody>
      </p:sp>
      <p:graphicFrame>
        <p:nvGraphicFramePr>
          <p:cNvPr id="4" name="对象 3"/>
          <p:cNvGraphicFramePr>
            <a:graphicFrameLocks noChangeAspect="1"/>
          </p:cNvGraphicFramePr>
          <p:nvPr/>
        </p:nvGraphicFramePr>
        <p:xfrm>
          <a:off x="3923928" y="349044"/>
          <a:ext cx="648072" cy="324036"/>
        </p:xfrm>
        <a:graphic>
          <a:graphicData uri="http://schemas.openxmlformats.org/presentationml/2006/ole">
            <mc:AlternateContent xmlns:mc="http://schemas.openxmlformats.org/markup-compatibility/2006">
              <mc:Choice xmlns:v="urn:schemas-microsoft-com:vml" Requires="v">
                <p:oleObj spid="_x0000_s30806" name="Equation" r:id="rId1" imgW="10972800" imgH="5486400" progId="Equation.DSMT4">
                  <p:embed/>
                </p:oleObj>
              </mc:Choice>
              <mc:Fallback>
                <p:oleObj name="Equation" r:id="rId1" imgW="10972800" imgH="5486400" progId="Equation.DSMT4">
                  <p:embed/>
                  <p:pic>
                    <p:nvPicPr>
                      <p:cNvPr id="0" name="图片 30805"/>
                      <p:cNvPicPr/>
                      <p:nvPr/>
                    </p:nvPicPr>
                    <p:blipFill>
                      <a:blip r:embed="rId2"/>
                      <a:stretch>
                        <a:fillRect/>
                      </a:stretch>
                    </p:blipFill>
                    <p:spPr>
                      <a:xfrm>
                        <a:off x="3923928" y="349044"/>
                        <a:ext cx="648072" cy="324036"/>
                      </a:xfrm>
                      <a:prstGeom prst="rect">
                        <a:avLst/>
                      </a:prstGeom>
                    </p:spPr>
                  </p:pic>
                </p:oleObj>
              </mc:Fallback>
            </mc:AlternateContent>
          </a:graphicData>
        </a:graphic>
      </p:graphicFrame>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34" y="2891991"/>
            <a:ext cx="1476375" cy="876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右箭头 5"/>
          <p:cNvSpPr/>
          <p:nvPr/>
        </p:nvSpPr>
        <p:spPr>
          <a:xfrm>
            <a:off x="1626396" y="3189176"/>
            <a:ext cx="899889"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nvGraphicFramePr>
        <p:xfrm>
          <a:off x="2667186" y="1546490"/>
          <a:ext cx="4457700" cy="1512888"/>
        </p:xfrm>
        <a:graphic>
          <a:graphicData uri="http://schemas.openxmlformats.org/presentationml/2006/ole">
            <mc:AlternateContent xmlns:mc="http://schemas.openxmlformats.org/markup-compatibility/2006">
              <mc:Choice xmlns:v="urn:schemas-microsoft-com:vml" Requires="v">
                <p:oleObj spid="_x0000_s30807" name="Equation" r:id="rId4" imgW="52120800" imgH="17678400" progId="Equation.DSMT4">
                  <p:embed/>
                </p:oleObj>
              </mc:Choice>
              <mc:Fallback>
                <p:oleObj name="Equation" r:id="rId4" imgW="52120800" imgH="17678400" progId="Equation.DSMT4">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186" y="1546490"/>
                        <a:ext cx="4457700" cy="1512888"/>
                      </a:xfrm>
                      <a:prstGeom prst="rect">
                        <a:avLst/>
                      </a:prstGeom>
                      <a:solidFill>
                        <a:schemeClr val="bg1">
                          <a:lumMod val="65000"/>
                        </a:schemeClr>
                      </a:solidFill>
                      <a:ln w="9525">
                        <a:solidFill>
                          <a:schemeClr val="tx1"/>
                        </a:solidFill>
                        <a:miter lim="800000"/>
                        <a:headEnd/>
                        <a:tailEnd/>
                      </a:ln>
                    </p:spPr>
                  </p:pic>
                </p:oleObj>
              </mc:Fallback>
            </mc:AlternateContent>
          </a:graphicData>
        </a:graphic>
      </p:graphicFrame>
      <p:graphicFrame>
        <p:nvGraphicFramePr>
          <p:cNvPr id="8" name="对象 7"/>
          <p:cNvGraphicFramePr>
            <a:graphicFrameLocks noChangeAspect="1"/>
          </p:cNvGraphicFramePr>
          <p:nvPr/>
        </p:nvGraphicFramePr>
        <p:xfrm>
          <a:off x="2699792" y="3573016"/>
          <a:ext cx="4392488" cy="1489850"/>
        </p:xfrm>
        <a:graphic>
          <a:graphicData uri="http://schemas.openxmlformats.org/presentationml/2006/ole">
            <mc:AlternateContent xmlns:mc="http://schemas.openxmlformats.org/markup-compatibility/2006">
              <mc:Choice xmlns:v="urn:schemas-microsoft-com:vml" Requires="v">
                <p:oleObj spid="_x0000_s30808" name="Equation" r:id="rId6" imgW="52120800" imgH="17678400" progId="Equation.DSMT4">
                  <p:embed/>
                </p:oleObj>
              </mc:Choice>
              <mc:Fallback>
                <p:oleObj name="Equation" r:id="rId6" imgW="52120800" imgH="17678400" progId="Equation.DSMT4">
                  <p:embed/>
                  <p:pic>
                    <p:nvPicPr>
                      <p:cNvPr id="0" name="图片 30807"/>
                      <p:cNvPicPr/>
                      <p:nvPr/>
                    </p:nvPicPr>
                    <p:blipFill>
                      <a:blip r:embed="rId7"/>
                      <a:stretch>
                        <a:fillRect/>
                      </a:stretch>
                    </p:blipFill>
                    <p:spPr>
                      <a:xfrm>
                        <a:off x="2699792" y="3573016"/>
                        <a:ext cx="4392488" cy="1489850"/>
                      </a:xfrm>
                      <a:prstGeom prst="rect">
                        <a:avLst/>
                      </a:prstGeom>
                      <a:solidFill>
                        <a:schemeClr val="bg1">
                          <a:lumMod val="65000"/>
                        </a:schemeClr>
                      </a:solidFill>
                      <a:ln>
                        <a:solidFill>
                          <a:schemeClr val="tx1"/>
                        </a:solidFill>
                      </a:ln>
                    </p:spPr>
                  </p:pic>
                </p:oleObj>
              </mc:Fallback>
            </mc:AlternateContent>
          </a:graphicData>
        </a:graphic>
      </p:graphicFrame>
      <p:sp>
        <p:nvSpPr>
          <p:cNvPr id="9" name="左中括号 8"/>
          <p:cNvSpPr/>
          <p:nvPr/>
        </p:nvSpPr>
        <p:spPr>
          <a:xfrm>
            <a:off x="2526285" y="2354982"/>
            <a:ext cx="111235" cy="2232248"/>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7470837" y="2189782"/>
          <a:ext cx="1277627" cy="385316"/>
        </p:xfrm>
        <a:graphic>
          <a:graphicData uri="http://schemas.openxmlformats.org/presentationml/2006/ole">
            <mc:AlternateContent xmlns:mc="http://schemas.openxmlformats.org/markup-compatibility/2006">
              <mc:Choice xmlns:v="urn:schemas-microsoft-com:vml" Requires="v">
                <p:oleObj spid="_x0000_s30809" name="Equation" r:id="rId8" imgW="19202400" imgH="5791200" progId="Equation.DSMT4">
                  <p:embed/>
                </p:oleObj>
              </mc:Choice>
              <mc:Fallback>
                <p:oleObj name="Equation" r:id="rId8" imgW="19202400" imgH="5791200" progId="Equation.DSMT4">
                  <p:embed/>
                  <p:pic>
                    <p:nvPicPr>
                      <p:cNvPr id="0" name="图片 30808"/>
                      <p:cNvPicPr/>
                      <p:nvPr/>
                    </p:nvPicPr>
                    <p:blipFill>
                      <a:blip r:embed="rId9"/>
                      <a:stretch>
                        <a:fillRect/>
                      </a:stretch>
                    </p:blipFill>
                    <p:spPr>
                      <a:xfrm>
                        <a:off x="7470837" y="2189782"/>
                        <a:ext cx="1277627" cy="385316"/>
                      </a:xfrm>
                      <a:prstGeom prst="rect">
                        <a:avLst/>
                      </a:prstGeom>
                      <a:solidFill>
                        <a:schemeClr val="bg1">
                          <a:lumMod val="65000"/>
                        </a:schemeClr>
                      </a:solidFill>
                      <a:ln>
                        <a:solidFill>
                          <a:schemeClr val="tx1"/>
                        </a:solidFill>
                      </a:ln>
                    </p:spPr>
                  </p:pic>
                </p:oleObj>
              </mc:Fallback>
            </mc:AlternateContent>
          </a:graphicData>
        </a:graphic>
      </p:graphicFrame>
      <p:graphicFrame>
        <p:nvGraphicFramePr>
          <p:cNvPr id="11" name="对象 10"/>
          <p:cNvGraphicFramePr>
            <a:graphicFrameLocks noChangeAspect="1"/>
          </p:cNvGraphicFramePr>
          <p:nvPr/>
        </p:nvGraphicFramePr>
        <p:xfrm>
          <a:off x="7514593" y="4136685"/>
          <a:ext cx="1212766" cy="360040"/>
        </p:xfrm>
        <a:graphic>
          <a:graphicData uri="http://schemas.openxmlformats.org/presentationml/2006/ole">
            <mc:AlternateContent xmlns:mc="http://schemas.openxmlformats.org/markup-compatibility/2006">
              <mc:Choice xmlns:v="urn:schemas-microsoft-com:vml" Requires="v">
                <p:oleObj spid="_x0000_s30810" name="Equation" r:id="rId10" imgW="19507200" imgH="5791200" progId="Equation.DSMT4">
                  <p:embed/>
                </p:oleObj>
              </mc:Choice>
              <mc:Fallback>
                <p:oleObj name="Equation" r:id="rId10" imgW="19507200" imgH="5791200" progId="Equation.DSMT4">
                  <p:embed/>
                  <p:pic>
                    <p:nvPicPr>
                      <p:cNvPr id="0" name="图片 30809"/>
                      <p:cNvPicPr/>
                      <p:nvPr/>
                    </p:nvPicPr>
                    <p:blipFill>
                      <a:blip r:embed="rId11"/>
                      <a:stretch>
                        <a:fillRect/>
                      </a:stretch>
                    </p:blipFill>
                    <p:spPr>
                      <a:xfrm>
                        <a:off x="7514593" y="4136685"/>
                        <a:ext cx="1212766" cy="360040"/>
                      </a:xfrm>
                      <a:prstGeom prst="rect">
                        <a:avLst/>
                      </a:prstGeom>
                      <a:solidFill>
                        <a:schemeClr val="bg1">
                          <a:lumMod val="65000"/>
                        </a:schemeClr>
                      </a:solidFill>
                      <a:ln>
                        <a:solidFill>
                          <a:schemeClr val="tx1"/>
                        </a:solidFill>
                      </a:ln>
                    </p:spPr>
                  </p:pic>
                </p:oleObj>
              </mc:Fallback>
            </mc:AlternateContent>
          </a:graphicData>
        </a:graphic>
      </p:graphicFrame>
      <p:sp>
        <p:nvSpPr>
          <p:cNvPr id="12" name="TextBox 11"/>
          <p:cNvSpPr txBox="1"/>
          <p:nvPr/>
        </p:nvSpPr>
        <p:spPr>
          <a:xfrm>
            <a:off x="4175956" y="980728"/>
            <a:ext cx="1440160" cy="369332"/>
          </a:xfrm>
          <a:prstGeom prst="rect">
            <a:avLst/>
          </a:prstGeom>
          <a:solidFill>
            <a:srgbClr val="92D050"/>
          </a:solidFill>
        </p:spPr>
        <p:txBody>
          <a:bodyPr wrap="square" rtlCol="0">
            <a:spAutoFit/>
          </a:bodyPr>
          <a:lstStyle/>
          <a:p>
            <a:r>
              <a:rPr lang="zh-CN" altLang="en-US" dirty="0" smtClean="0"/>
              <a:t>检验统计量</a:t>
            </a:r>
            <a:endParaRPr lang="zh-CN" altLang="en-US" dirty="0"/>
          </a:p>
        </p:txBody>
      </p:sp>
      <p:pic>
        <p:nvPicPr>
          <p:cNvPr id="1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6136" y="5584367"/>
            <a:ext cx="2714625" cy="990600"/>
          </a:xfrm>
          <a:prstGeom prst="rect">
            <a:avLst/>
          </a:prstGeom>
          <a:solidFill>
            <a:schemeClr val="bg1">
              <a:lumMod val="85000"/>
            </a:schemeClr>
          </a:solidFill>
          <a:ln w="9525">
            <a:solidFill>
              <a:schemeClr val="tx1"/>
            </a:solidFill>
            <a:miter lim="800000"/>
            <a:headEnd/>
            <a:tailEnd/>
          </a:ln>
        </p:spPr>
      </p:pic>
      <p:sp>
        <p:nvSpPr>
          <p:cNvPr id="14" name="矩形 13"/>
          <p:cNvSpPr/>
          <p:nvPr/>
        </p:nvSpPr>
        <p:spPr>
          <a:xfrm>
            <a:off x="4896036" y="5580210"/>
            <a:ext cx="649537" cy="369332"/>
          </a:xfrm>
          <a:prstGeom prst="rect">
            <a:avLst/>
          </a:prstGeom>
        </p:spPr>
        <p:txBody>
          <a:bodyPr wrap="none">
            <a:spAutoFit/>
          </a:bodyPr>
          <a:lstStyle/>
          <a:p>
            <a:r>
              <a:rPr lang="zh-CN" altLang="zh-CN" b="1" dirty="0"/>
              <a:t>决策</a:t>
            </a:r>
            <a:endParaRPr lang="zh-CN" altLang="en-US" dirty="0"/>
          </a:p>
        </p:txBody>
      </p:sp>
      <p:sp>
        <p:nvSpPr>
          <p:cNvPr id="15" name="右箭头 14"/>
          <p:cNvSpPr/>
          <p:nvPr/>
        </p:nvSpPr>
        <p:spPr>
          <a:xfrm>
            <a:off x="4804958" y="5906327"/>
            <a:ext cx="899889"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右箭头 5"/>
          <p:cNvSpPr/>
          <p:nvPr/>
        </p:nvSpPr>
        <p:spPr>
          <a:xfrm>
            <a:off x="1763688" y="1342794"/>
            <a:ext cx="693747" cy="171076"/>
          </a:xfrm>
          <a:prstGeom prst="righ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中括号 10"/>
          <p:cNvSpPr/>
          <p:nvPr/>
        </p:nvSpPr>
        <p:spPr>
          <a:xfrm>
            <a:off x="7663210" y="2636912"/>
            <a:ext cx="293166" cy="3126953"/>
          </a:xfrm>
          <a:prstGeom prst="righ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右弧形箭头 19"/>
          <p:cNvSpPr/>
          <p:nvPr/>
        </p:nvSpPr>
        <p:spPr>
          <a:xfrm>
            <a:off x="7956376" y="1700808"/>
            <a:ext cx="936798" cy="2664296"/>
          </a:xfrm>
          <a:prstGeom prst="curved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9" name="Picture 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300" y="931049"/>
            <a:ext cx="1562100"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1" name="Rectangle 2"/>
          <p:cNvSpPr>
            <a:spLocks noChangeArrowheads="1"/>
          </p:cNvSpPr>
          <p:nvPr/>
        </p:nvSpPr>
        <p:spPr bwMode="auto">
          <a:xfrm>
            <a:off x="179512" y="176032"/>
            <a:ext cx="5405647" cy="64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65048" rIns="91440" bIns="165048" numCol="1" anchor="ctr" anchorCtr="0" compatLnSpc="1">
            <a:spAutoFit/>
          </a:bodyPr>
          <a:lstStyle/>
          <a:p>
            <a:pPr fontAlgn="base">
              <a:spcBef>
                <a:spcPct val="0"/>
              </a:spcBef>
              <a:spcAft>
                <a:spcPct val="0"/>
              </a:spcAft>
            </a:pPr>
            <a:r>
              <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7.3.2</a:t>
            </a: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两个总体方差比        </a:t>
            </a:r>
            <a:r>
              <a:rPr lang="zh-CN" altLang="zh-CN" sz="2000" b="1" dirty="0" smtClean="0">
                <a:latin typeface="等线" panose="02010600030101010101" pitchFamily="2" charset="-122"/>
                <a:ea typeface="等线" panose="02010600030101010101" pitchFamily="2" charset="-122"/>
                <a:cs typeface="Times New Roman" panose="02020603050405020304" pitchFamily="18" charset="0"/>
              </a:rPr>
              <a:t>的</a:t>
            </a:r>
            <a:r>
              <a:rPr lang="zh-CN" altLang="zh-CN" sz="2000" b="1" dirty="0">
                <a:latin typeface="等线" panose="02010600030101010101" pitchFamily="2" charset="-122"/>
                <a:ea typeface="等线" panose="02010600030101010101" pitchFamily="2" charset="-122"/>
                <a:cs typeface="Times New Roman" panose="02020603050405020304" pitchFamily="18" charset="0"/>
              </a:rPr>
              <a:t>检验（</a:t>
            </a:r>
            <a:r>
              <a:rPr lang="zh-CN" altLang="zh-CN" sz="2000" b="1" dirty="0">
                <a:solidFill>
                  <a:srgbClr val="FF0000"/>
                </a:solidFill>
                <a:latin typeface="等线" panose="02010600030101010101" pitchFamily="2" charset="-122"/>
                <a:ea typeface="等线" panose="02010600030101010101" pitchFamily="2" charset="-122"/>
                <a:cs typeface="Times New Roman" panose="02020603050405020304" pitchFamily="18" charset="0"/>
              </a:rPr>
              <a:t>正态分布</a:t>
            </a:r>
            <a:r>
              <a:rPr lang="zh-CN" altLang="zh-CN" sz="2000" b="1"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2728347" y="202766"/>
          <a:ext cx="307975" cy="614362"/>
        </p:xfrm>
        <a:graphic>
          <a:graphicData uri="http://schemas.openxmlformats.org/presentationml/2006/ole">
            <mc:AlternateContent xmlns:mc="http://schemas.openxmlformats.org/markup-compatibility/2006">
              <mc:Choice xmlns:v="urn:schemas-microsoft-com:vml" Requires="v">
                <p:oleObj spid="_x0000_s31803" name="Equation" r:id="rId2" imgW="241300" imgH="457200" progId="Equation.DSMT4">
                  <p:embed/>
                </p:oleObj>
              </mc:Choice>
              <mc:Fallback>
                <p:oleObj name="Equation" r:id="rId2" imgW="241300" imgH="4572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347" y="202766"/>
                        <a:ext cx="307975"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6150" y="956456"/>
            <a:ext cx="3229986" cy="968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对象 6"/>
          <p:cNvGraphicFramePr>
            <a:graphicFrameLocks noChangeAspect="1"/>
          </p:cNvGraphicFramePr>
          <p:nvPr/>
        </p:nvGraphicFramePr>
        <p:xfrm>
          <a:off x="1808729" y="2085599"/>
          <a:ext cx="5813425" cy="2101850"/>
        </p:xfrm>
        <a:graphic>
          <a:graphicData uri="http://schemas.openxmlformats.org/presentationml/2006/ole">
            <mc:AlternateContent xmlns:mc="http://schemas.openxmlformats.org/markup-compatibility/2006">
              <mc:Choice xmlns:v="urn:schemas-microsoft-com:vml" Requires="v">
                <p:oleObj spid="_x0000_s31804" name="Equation" r:id="rId5" imgW="94488000" imgH="34137600" progId="Equation.DSMT4">
                  <p:embed/>
                </p:oleObj>
              </mc:Choice>
              <mc:Fallback>
                <p:oleObj name="Equation" r:id="rId5" imgW="94488000" imgH="34137600" progId="Equation.DSMT4">
                  <p:embed/>
                  <p:pic>
                    <p:nvPicPr>
                      <p:cNvPr id="0" name="图片 31803"/>
                      <p:cNvPicPr/>
                      <p:nvPr/>
                    </p:nvPicPr>
                    <p:blipFill>
                      <a:blip r:embed="rId6"/>
                      <a:stretch>
                        <a:fillRect/>
                      </a:stretch>
                    </p:blipFill>
                    <p:spPr>
                      <a:xfrm>
                        <a:off x="1808729" y="2085599"/>
                        <a:ext cx="5813425" cy="2101850"/>
                      </a:xfrm>
                      <a:prstGeom prst="rect">
                        <a:avLst/>
                      </a:prstGeom>
                      <a:solidFill>
                        <a:schemeClr val="bg1">
                          <a:lumMod val="75000"/>
                        </a:schemeClr>
                      </a:solidFill>
                      <a:ln>
                        <a:solidFill>
                          <a:schemeClr val="tx1"/>
                        </a:solidFill>
                      </a:ln>
                    </p:spPr>
                  </p:pic>
                </p:oleObj>
              </mc:Fallback>
            </mc:AlternateContent>
          </a:graphicData>
        </a:graphic>
      </p:graphicFrame>
      <p:graphicFrame>
        <p:nvGraphicFramePr>
          <p:cNvPr id="9" name="对象 8"/>
          <p:cNvGraphicFramePr>
            <a:graphicFrameLocks noChangeAspect="1"/>
          </p:cNvGraphicFramePr>
          <p:nvPr/>
        </p:nvGraphicFramePr>
        <p:xfrm>
          <a:off x="1763688" y="4539741"/>
          <a:ext cx="5849938" cy="2101850"/>
        </p:xfrm>
        <a:graphic>
          <a:graphicData uri="http://schemas.openxmlformats.org/presentationml/2006/ole">
            <mc:AlternateContent xmlns:mc="http://schemas.openxmlformats.org/markup-compatibility/2006">
              <mc:Choice xmlns:v="urn:schemas-microsoft-com:vml" Requires="v">
                <p:oleObj spid="_x0000_s31805" name="Equation" r:id="rId7" imgW="95097600" imgH="34137600" progId="Equation.DSMT4">
                  <p:embed/>
                </p:oleObj>
              </mc:Choice>
              <mc:Fallback>
                <p:oleObj name="Equation" r:id="rId7" imgW="95097600" imgH="34137600" progId="Equation.DSMT4">
                  <p:embed/>
                  <p:pic>
                    <p:nvPicPr>
                      <p:cNvPr id="0" name="对象 6"/>
                      <p:cNvPicPr>
                        <a:picLocks noChangeAspect="1" noChangeArrowheads="1"/>
                      </p:cNvPicPr>
                      <p:nvPr/>
                    </p:nvPicPr>
                    <p:blipFill>
                      <a:blip r:embed="rId8"/>
                      <a:srcRect/>
                      <a:stretch>
                        <a:fillRect/>
                      </a:stretch>
                    </p:blipFill>
                    <p:spPr bwMode="auto">
                      <a:xfrm>
                        <a:off x="1763688" y="4539741"/>
                        <a:ext cx="5849938" cy="2101850"/>
                      </a:xfrm>
                      <a:prstGeom prst="rect">
                        <a:avLst/>
                      </a:prstGeom>
                      <a:solidFill>
                        <a:schemeClr val="bg1">
                          <a:lumMod val="75000"/>
                        </a:schemeClr>
                      </a:solidFill>
                      <a:ln>
                        <a:solidFill>
                          <a:schemeClr val="tx1"/>
                        </a:solidFill>
                      </a:ln>
                    </p:spPr>
                  </p:pic>
                </p:oleObj>
              </mc:Fallback>
            </mc:AlternateContent>
          </a:graphicData>
        </a:graphic>
      </p:graphicFrame>
      <p:sp>
        <p:nvSpPr>
          <p:cNvPr id="10" name="TextBox 9"/>
          <p:cNvSpPr txBox="1"/>
          <p:nvPr/>
        </p:nvSpPr>
        <p:spPr>
          <a:xfrm>
            <a:off x="603798" y="3738723"/>
            <a:ext cx="447572" cy="923330"/>
          </a:xfrm>
          <a:prstGeom prst="rect">
            <a:avLst/>
          </a:prstGeom>
          <a:noFill/>
          <a:ln>
            <a:solidFill>
              <a:schemeClr val="tx1"/>
            </a:solidFill>
          </a:ln>
        </p:spPr>
        <p:txBody>
          <a:bodyPr wrap="square" rtlCol="0">
            <a:spAutoFit/>
          </a:bodyPr>
          <a:lstStyle/>
          <a:p>
            <a:r>
              <a:rPr lang="zh-CN" altLang="en-US" dirty="0" smtClean="0"/>
              <a:t>对半分</a:t>
            </a:r>
            <a:endParaRPr lang="zh-CN" altLang="en-US" dirty="0"/>
          </a:p>
        </p:txBody>
      </p:sp>
      <p:pic>
        <p:nvPicPr>
          <p:cNvPr id="2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9884" y="160847"/>
            <a:ext cx="2933290" cy="1463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744" t="-5298" r="41488" b="5298"/>
          <a:stretch>
            <a:fillRect/>
          </a:stretch>
        </p:blipFill>
        <p:spPr bwMode="auto">
          <a:xfrm>
            <a:off x="3858300" y="3269867"/>
            <a:ext cx="5041117" cy="29523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0182" b="71138"/>
          <a:stretch>
            <a:fillRect/>
          </a:stretch>
        </p:blipFill>
        <p:spPr bwMode="auto">
          <a:xfrm>
            <a:off x="323528" y="852009"/>
            <a:ext cx="1469903" cy="498793"/>
          </a:xfrm>
          <a:prstGeom prst="rect">
            <a:avLst/>
          </a:prstGeom>
          <a:solidFill>
            <a:srgbClr val="92D050"/>
          </a:solidFill>
          <a:ln>
            <a:solidFill>
              <a:schemeClr val="tx1"/>
            </a:solidFill>
          </a:ln>
          <a:effec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447" y="620688"/>
            <a:ext cx="41814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401" r="48387"/>
          <a:stretch>
            <a:fillRect/>
          </a:stretch>
        </p:blipFill>
        <p:spPr bwMode="auto">
          <a:xfrm>
            <a:off x="323528" y="1726112"/>
            <a:ext cx="4146295" cy="1321506"/>
          </a:xfrm>
          <a:prstGeom prst="rect">
            <a:avLst/>
          </a:prstGeom>
          <a:solidFill>
            <a:schemeClr val="bg1">
              <a:lumMod val="95000"/>
            </a:schemeClr>
          </a:solidFill>
          <a:ln>
            <a:solidFill>
              <a:schemeClr val="tx1"/>
            </a:solidFill>
          </a:ln>
          <a:effectLst/>
        </p:spPr>
      </p:pic>
      <p:sp>
        <p:nvSpPr>
          <p:cNvPr id="2" name="直角上箭头 1"/>
          <p:cNvSpPr/>
          <p:nvPr/>
        </p:nvSpPr>
        <p:spPr>
          <a:xfrm rot="5400000">
            <a:off x="2162351" y="3164923"/>
            <a:ext cx="1692188" cy="1584176"/>
          </a:xfrm>
          <a:prstGeom prst="bentUpArrow">
            <a:avLst>
              <a:gd name="adj1" fmla="val 10380"/>
              <a:gd name="adj2" fmla="val 11076"/>
              <a:gd name="adj3" fmla="val 15254"/>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864096" cy="369332"/>
          </a:xfrm>
          <a:prstGeom prst="rect">
            <a:avLst/>
          </a:prstGeom>
          <a:noFill/>
        </p:spPr>
        <p:txBody>
          <a:bodyPr wrap="square" rtlCol="0">
            <a:spAutoFit/>
          </a:bodyPr>
          <a:lstStyle/>
          <a:p>
            <a:r>
              <a:rPr lang="zh-CN" altLang="en-US" dirty="0" smtClean="0"/>
              <a:t>问题：</a:t>
            </a:r>
            <a:endParaRPr lang="zh-CN" altLang="en-US" dirty="0"/>
          </a:p>
        </p:txBody>
      </p:sp>
      <p:pic>
        <p:nvPicPr>
          <p:cNvPr id="3" name="Picture 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614" y="1268760"/>
            <a:ext cx="1562100"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4" name="对象 3"/>
          <p:cNvGraphicFramePr>
            <a:graphicFrameLocks noChangeAspect="1"/>
          </p:cNvGraphicFramePr>
          <p:nvPr/>
        </p:nvGraphicFramePr>
        <p:xfrm>
          <a:off x="3238638" y="1391898"/>
          <a:ext cx="3252607" cy="772897"/>
        </p:xfrm>
        <a:graphic>
          <a:graphicData uri="http://schemas.openxmlformats.org/presentationml/2006/ole">
            <mc:AlternateContent xmlns:mc="http://schemas.openxmlformats.org/markup-compatibility/2006">
              <mc:Choice xmlns:v="urn:schemas-microsoft-com:vml" Requires="v">
                <p:oleObj spid="_x0000_s32785" name="Equation" r:id="rId2" imgW="30784800" imgH="7315200" progId="Equation.DSMT4">
                  <p:embed/>
                </p:oleObj>
              </mc:Choice>
              <mc:Fallback>
                <p:oleObj name="Equation" r:id="rId2" imgW="30784800" imgH="7315200" progId="Equation.DSMT4">
                  <p:embed/>
                  <p:pic>
                    <p:nvPicPr>
                      <p:cNvPr id="0" name="图片 32784"/>
                      <p:cNvPicPr/>
                      <p:nvPr/>
                    </p:nvPicPr>
                    <p:blipFill>
                      <a:blip r:embed="rId3"/>
                      <a:stretch>
                        <a:fillRect/>
                      </a:stretch>
                    </p:blipFill>
                    <p:spPr>
                      <a:xfrm>
                        <a:off x="3238638" y="1391898"/>
                        <a:ext cx="3252607" cy="772897"/>
                      </a:xfrm>
                      <a:prstGeom prst="rect">
                        <a:avLst/>
                      </a:prstGeom>
                      <a:ln>
                        <a:solidFill>
                          <a:schemeClr val="tx1"/>
                        </a:solidFill>
                      </a:ln>
                    </p:spPr>
                  </p:pic>
                </p:oleObj>
              </mc:Fallback>
            </mc:AlternateContent>
          </a:graphicData>
        </a:graphic>
      </p:graphicFrame>
      <p:sp>
        <p:nvSpPr>
          <p:cNvPr id="5" name="右箭头 4"/>
          <p:cNvSpPr/>
          <p:nvPr/>
        </p:nvSpPr>
        <p:spPr>
          <a:xfrm>
            <a:off x="2328714" y="1637382"/>
            <a:ext cx="899889"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7020272" y="1268759"/>
            <a:ext cx="1080120" cy="1200329"/>
          </a:xfrm>
          <a:prstGeom prst="rect">
            <a:avLst/>
          </a:prstGeom>
          <a:noFill/>
        </p:spPr>
        <p:txBody>
          <a:bodyPr wrap="square" rtlCol="0">
            <a:spAutoFit/>
          </a:bodyPr>
          <a:lstStyle/>
          <a:p>
            <a:r>
              <a:rPr lang="zh-CN" altLang="en-US" sz="7200" dirty="0" smtClean="0">
                <a:solidFill>
                  <a:srgbClr val="FF0000"/>
                </a:solidFill>
              </a:rPr>
              <a:t>？</a:t>
            </a:r>
            <a:endParaRPr lang="zh-CN" altLang="en-US" sz="7200"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692696"/>
            <a:ext cx="864096" cy="369332"/>
          </a:xfrm>
          <a:prstGeom prst="rect">
            <a:avLst/>
          </a:prstGeom>
          <a:noFill/>
        </p:spPr>
        <p:txBody>
          <a:bodyPr wrap="square" rtlCol="0">
            <a:spAutoFit/>
          </a:bodyPr>
          <a:lstStyle/>
          <a:p>
            <a:r>
              <a:rPr lang="zh-CN" altLang="en-US" dirty="0" smtClean="0">
                <a:solidFill>
                  <a:prstClr val="black"/>
                </a:solidFill>
              </a:rPr>
              <a:t>问题：</a:t>
            </a:r>
            <a:endParaRPr lang="zh-CN" altLang="en-US" dirty="0">
              <a:solidFill>
                <a:prstClr val="black"/>
              </a:solidFill>
            </a:endParaRPr>
          </a:p>
        </p:txBody>
      </p:sp>
      <p:pic>
        <p:nvPicPr>
          <p:cNvPr id="3" name="Picture 4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614" y="1268760"/>
            <a:ext cx="1562100" cy="10191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4" name="对象 3"/>
          <p:cNvGraphicFramePr>
            <a:graphicFrameLocks noChangeAspect="1"/>
          </p:cNvGraphicFramePr>
          <p:nvPr/>
        </p:nvGraphicFramePr>
        <p:xfrm>
          <a:off x="3238638" y="1391898"/>
          <a:ext cx="3252607" cy="772897"/>
        </p:xfrm>
        <a:graphic>
          <a:graphicData uri="http://schemas.openxmlformats.org/presentationml/2006/ole">
            <mc:AlternateContent xmlns:mc="http://schemas.openxmlformats.org/markup-compatibility/2006">
              <mc:Choice xmlns:v="urn:schemas-microsoft-com:vml" Requires="v">
                <p:oleObj spid="_x0000_s33826" name="Equation" r:id="rId2" imgW="30784800" imgH="7315200" progId="Equation.DSMT4">
                  <p:embed/>
                </p:oleObj>
              </mc:Choice>
              <mc:Fallback>
                <p:oleObj name="Equation" r:id="rId2" imgW="30784800" imgH="7315200" progId="Equation.DSMT4">
                  <p:embed/>
                  <p:pic>
                    <p:nvPicPr>
                      <p:cNvPr id="0" name="图片 33825"/>
                      <p:cNvPicPr/>
                      <p:nvPr/>
                    </p:nvPicPr>
                    <p:blipFill>
                      <a:blip r:embed="rId3"/>
                      <a:stretch>
                        <a:fillRect/>
                      </a:stretch>
                    </p:blipFill>
                    <p:spPr>
                      <a:xfrm>
                        <a:off x="3238638" y="1391898"/>
                        <a:ext cx="3252607" cy="772897"/>
                      </a:xfrm>
                      <a:prstGeom prst="rect">
                        <a:avLst/>
                      </a:prstGeom>
                      <a:ln>
                        <a:solidFill>
                          <a:schemeClr val="tx1"/>
                        </a:solidFill>
                      </a:ln>
                    </p:spPr>
                  </p:pic>
                </p:oleObj>
              </mc:Fallback>
            </mc:AlternateContent>
          </a:graphicData>
        </a:graphic>
      </p:graphicFrame>
      <p:sp>
        <p:nvSpPr>
          <p:cNvPr id="5" name="右箭头 4"/>
          <p:cNvSpPr/>
          <p:nvPr/>
        </p:nvSpPr>
        <p:spPr>
          <a:xfrm>
            <a:off x="2328714" y="1637382"/>
            <a:ext cx="899889"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Box 5"/>
          <p:cNvSpPr txBox="1"/>
          <p:nvPr/>
        </p:nvSpPr>
        <p:spPr>
          <a:xfrm>
            <a:off x="7020272" y="1268759"/>
            <a:ext cx="1080120" cy="1200329"/>
          </a:xfrm>
          <a:prstGeom prst="rect">
            <a:avLst/>
          </a:prstGeom>
          <a:noFill/>
        </p:spPr>
        <p:txBody>
          <a:bodyPr wrap="square" rtlCol="0">
            <a:spAutoFit/>
          </a:bodyPr>
          <a:lstStyle/>
          <a:p>
            <a:r>
              <a:rPr lang="zh-CN" altLang="en-US" sz="7200" dirty="0" smtClean="0">
                <a:solidFill>
                  <a:srgbClr val="FF0000"/>
                </a:solidFill>
              </a:rPr>
              <a:t>？</a:t>
            </a:r>
            <a:endParaRPr lang="zh-CN" altLang="en-US" sz="7200" dirty="0">
              <a:solidFill>
                <a:srgbClr val="FF0000"/>
              </a:solidFill>
            </a:endParaRPr>
          </a:p>
        </p:txBody>
      </p:sp>
      <p:graphicFrame>
        <p:nvGraphicFramePr>
          <p:cNvPr id="7" name="对象 6"/>
          <p:cNvGraphicFramePr>
            <a:graphicFrameLocks noChangeAspect="1"/>
          </p:cNvGraphicFramePr>
          <p:nvPr/>
        </p:nvGraphicFramePr>
        <p:xfrm>
          <a:off x="707268" y="3068960"/>
          <a:ext cx="7056437" cy="1712912"/>
        </p:xfrm>
        <a:graphic>
          <a:graphicData uri="http://schemas.openxmlformats.org/presentationml/2006/ole">
            <mc:AlternateContent xmlns:mc="http://schemas.openxmlformats.org/markup-compatibility/2006">
              <mc:Choice xmlns:v="urn:schemas-microsoft-com:vml" Requires="v">
                <p:oleObj spid="_x0000_s33827" name="Equation" r:id="rId4" imgW="95402400" imgH="23164800" progId="Equation.DSMT4">
                  <p:embed/>
                </p:oleObj>
              </mc:Choice>
              <mc:Fallback>
                <p:oleObj name="Equation" r:id="rId4" imgW="95402400" imgH="23164800" progId="Equation.DSMT4">
                  <p:embed/>
                  <p:pic>
                    <p:nvPicPr>
                      <p:cNvPr id="0" name="对象 3"/>
                      <p:cNvPicPr>
                        <a:picLocks noChangeAspect="1" noChangeArrowheads="1"/>
                      </p:cNvPicPr>
                      <p:nvPr/>
                    </p:nvPicPr>
                    <p:blipFill>
                      <a:blip r:embed="rId5"/>
                      <a:srcRect/>
                      <a:stretch>
                        <a:fillRect/>
                      </a:stretch>
                    </p:blipFill>
                    <p:spPr bwMode="auto">
                      <a:xfrm>
                        <a:off x="707268" y="3068960"/>
                        <a:ext cx="7056437" cy="1712912"/>
                      </a:xfrm>
                      <a:prstGeom prst="rect">
                        <a:avLst/>
                      </a:prstGeom>
                      <a:noFill/>
                      <a:ln w="9525">
                        <a:solidFill>
                          <a:schemeClr val="tx1"/>
                        </a:solidFill>
                        <a:miter lim="800000"/>
                        <a:headEnd/>
                        <a:tailEnd/>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2538"/>
          <a:stretch>
            <a:fillRect/>
          </a:stretch>
        </p:blipFill>
        <p:spPr bwMode="auto">
          <a:xfrm>
            <a:off x="910634" y="1340768"/>
            <a:ext cx="7120291" cy="2619375"/>
          </a:xfrm>
          <a:prstGeom prst="rect">
            <a:avLst/>
          </a:prstGeom>
          <a:solidFill>
            <a:schemeClr val="bg1">
              <a:lumMod val="85000"/>
            </a:schemeClr>
          </a:solidFill>
          <a:ln w="9525">
            <a:solidFill>
              <a:schemeClr val="tx1"/>
            </a:solid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4860"/>
          <a:stretch>
            <a:fillRect/>
          </a:stretch>
        </p:blipFill>
        <p:spPr bwMode="auto">
          <a:xfrm>
            <a:off x="323528" y="438109"/>
            <a:ext cx="345638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54596"/>
            <a:ext cx="3776392" cy="3774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5537" y="1262570"/>
            <a:ext cx="1798890" cy="369332"/>
          </a:xfrm>
          <a:prstGeom prst="rect">
            <a:avLst/>
          </a:prstGeom>
        </p:spPr>
        <p:txBody>
          <a:bodyPr wrap="none">
            <a:spAutoFit/>
          </a:bodyPr>
          <a:lstStyle/>
          <a:p>
            <a:r>
              <a:rPr lang="en-US" altLang="zh-CN" b="1" dirty="0">
                <a:latin typeface="等线" panose="02010600030101010101" pitchFamily="2" charset="-122"/>
                <a:ea typeface="等线" panose="02010600030101010101" pitchFamily="2" charset="-122"/>
              </a:rPr>
              <a:t>1 </a:t>
            </a:r>
            <a:r>
              <a:rPr lang="zh-CN" altLang="zh-CN" b="1" dirty="0">
                <a:latin typeface="等线" panose="02010600030101010101" pitchFamily="2" charset="-122"/>
                <a:ea typeface="等线" panose="02010600030101010101" pitchFamily="2" charset="-122"/>
              </a:rPr>
              <a:t>可能的原因：</a:t>
            </a:r>
            <a:endParaRPr lang="zh-CN" altLang="zh-CN" dirty="0">
              <a:latin typeface="等线" panose="02010600030101010101" pitchFamily="2" charset="-122"/>
              <a:ea typeface="等线" panose="02010600030101010101" pitchFamily="2" charset="-122"/>
            </a:endParaRPr>
          </a:p>
        </p:txBody>
      </p:sp>
      <p:sp>
        <p:nvSpPr>
          <p:cNvPr id="3" name="Rectangle 3"/>
          <p:cNvSpPr>
            <a:spLocks noChangeArrowheads="1"/>
          </p:cNvSpPr>
          <p:nvPr/>
        </p:nvSpPr>
        <p:spPr bwMode="auto">
          <a:xfrm>
            <a:off x="4724055" y="700787"/>
            <a:ext cx="3744416" cy="1477328"/>
          </a:xfrm>
          <a:prstGeom prst="rect">
            <a:avLst/>
          </a:prstGeom>
          <a:solidFill>
            <a:schemeClr val="bg1">
              <a:lumMod val="85000"/>
            </a:schemeClr>
          </a:solidFill>
          <a:ln w="9525">
            <a:solidFill>
              <a:schemeClr val="tx1"/>
            </a:solidFill>
            <a:miter lim="800000"/>
          </a:ln>
          <a:effectLst/>
        </p:spPr>
        <p:txBody>
          <a:bodyPr vert="horz" wrap="square" lIns="91440" tIns="45720" rIns="91440" bIns="45720" numCol="1" anchor="ctr" anchorCtr="0" compatLnSpc="1">
            <a:spAutoFit/>
          </a:bodyPr>
          <a:lstStyle>
            <a:lvl1pPr indent="349250"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无显著差异，</a:t>
            </a:r>
            <a:endPar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这</a:t>
            </a:r>
            <a:r>
              <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20</a:t>
            </a: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克的差异是由于抽样的随机性造成的；</a:t>
            </a:r>
            <a:endParaRPr kumimoji="0" lang="en-US"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已经有了显著差异。</a:t>
            </a:r>
            <a:endParaRPr kumimoji="0" lang="zh-CN" altLang="en-US" b="0"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endParaRPr>
          </a:p>
        </p:txBody>
      </p:sp>
      <p:sp>
        <p:nvSpPr>
          <p:cNvPr id="4" name="矩形 3"/>
          <p:cNvSpPr/>
          <p:nvPr/>
        </p:nvSpPr>
        <p:spPr>
          <a:xfrm>
            <a:off x="4752891" y="2492896"/>
            <a:ext cx="3715580" cy="1200329"/>
          </a:xfrm>
          <a:prstGeom prst="rect">
            <a:avLst/>
          </a:prstGeom>
          <a:solidFill>
            <a:schemeClr val="bg1">
              <a:lumMod val="85000"/>
            </a:schemeClr>
          </a:solidFill>
          <a:ln>
            <a:solidFill>
              <a:schemeClr val="tx1"/>
            </a:solidFill>
          </a:ln>
        </p:spPr>
        <p:txBody>
          <a:bodyPr wrap="square">
            <a:spAutoFit/>
          </a:bodyPr>
          <a:lstStyle/>
          <a:p>
            <a:r>
              <a:rPr lang="zh-CN" altLang="en-US" b="1" dirty="0">
                <a:latin typeface="等线" panose="02010600030101010101" pitchFamily="2" charset="-122"/>
                <a:ea typeface="等线" panose="02010600030101010101" pitchFamily="2" charset="-122"/>
              </a:rPr>
              <a:t>问题的关键</a:t>
            </a:r>
            <a:r>
              <a:rPr lang="zh-CN" altLang="en-US" b="1" dirty="0" smtClean="0">
                <a:latin typeface="等线" panose="02010600030101010101" pitchFamily="2" charset="-122"/>
                <a:ea typeface="等线" panose="02010600030101010101" pitchFamily="2" charset="-122"/>
              </a:rPr>
              <a:t>：</a:t>
            </a:r>
            <a:endParaRPr lang="en-US" altLang="zh-CN" b="1" dirty="0" smtClean="0">
              <a:latin typeface="等线" panose="02010600030101010101" pitchFamily="2" charset="-122"/>
              <a:ea typeface="等线" panose="02010600030101010101" pitchFamily="2" charset="-122"/>
            </a:endParaRPr>
          </a:p>
          <a:p>
            <a:endParaRPr lang="en-US" altLang="zh-CN" b="1" dirty="0" smtClean="0">
              <a:latin typeface="等线" panose="02010600030101010101" pitchFamily="2" charset="-122"/>
              <a:ea typeface="等线" panose="02010600030101010101" pitchFamily="2" charset="-122"/>
            </a:endParaRPr>
          </a:p>
          <a:p>
            <a:r>
              <a:rPr lang="zh-CN" altLang="en-US" b="1" dirty="0" smtClean="0">
                <a:latin typeface="等线" panose="02010600030101010101" pitchFamily="2" charset="-122"/>
                <a:ea typeface="等线" panose="02010600030101010101" pitchFamily="2" charset="-122"/>
              </a:rPr>
              <a:t>这</a:t>
            </a:r>
            <a:r>
              <a:rPr lang="en-US" altLang="zh-CN" b="1" dirty="0">
                <a:latin typeface="等线" panose="02010600030101010101" pitchFamily="2" charset="-122"/>
                <a:ea typeface="等线" panose="02010600030101010101" pitchFamily="2" charset="-122"/>
              </a:rPr>
              <a:t>20</a:t>
            </a:r>
            <a:r>
              <a:rPr lang="zh-CN" altLang="en-US" b="1" dirty="0">
                <a:latin typeface="等线" panose="02010600030101010101" pitchFamily="2" charset="-122"/>
                <a:ea typeface="等线" panose="02010600030101010101" pitchFamily="2" charset="-122"/>
              </a:rPr>
              <a:t>克的差异能否由抽样的随机性解释</a:t>
            </a:r>
            <a:endParaRPr lang="zh-CN" altLang="en-US" b="1" dirty="0">
              <a:latin typeface="等线" panose="02010600030101010101" pitchFamily="2" charset="-122"/>
              <a:ea typeface="等线" panose="02010600030101010101" pitchFamily="2" charset="-122"/>
            </a:endParaRPr>
          </a:p>
        </p:txBody>
      </p:sp>
      <p:sp>
        <p:nvSpPr>
          <p:cNvPr id="5" name="矩形 4"/>
          <p:cNvSpPr/>
          <p:nvPr/>
        </p:nvSpPr>
        <p:spPr>
          <a:xfrm>
            <a:off x="4724055" y="4062748"/>
            <a:ext cx="1798890" cy="369332"/>
          </a:xfrm>
          <a:prstGeom prst="rect">
            <a:avLst/>
          </a:prstGeom>
        </p:spPr>
        <p:txBody>
          <a:bodyPr wrap="none">
            <a:spAutoFit/>
          </a:bodyPr>
          <a:lstStyle/>
          <a:p>
            <a:r>
              <a:rPr lang="en-US" altLang="zh-CN" b="1" dirty="0">
                <a:latin typeface="等线" panose="02010600030101010101" pitchFamily="2" charset="-122"/>
                <a:ea typeface="等线" panose="02010600030101010101" pitchFamily="2" charset="-122"/>
              </a:rPr>
              <a:t>2 </a:t>
            </a:r>
            <a:r>
              <a:rPr lang="zh-CN" altLang="zh-CN" b="1" dirty="0">
                <a:latin typeface="等线" panose="02010600030101010101" pitchFamily="2" charset="-122"/>
                <a:ea typeface="等线" panose="02010600030101010101" pitchFamily="2" charset="-122"/>
              </a:rPr>
              <a:t>假设检验方法</a:t>
            </a:r>
            <a:endParaRPr lang="zh-CN" altLang="zh-CN" dirty="0">
              <a:latin typeface="等线" panose="02010600030101010101" pitchFamily="2" charset="-122"/>
              <a:ea typeface="等线" panose="02010600030101010101" pitchFamily="2" charset="-122"/>
            </a:endParaRPr>
          </a:p>
        </p:txBody>
      </p:sp>
      <p:sp>
        <p:nvSpPr>
          <p:cNvPr id="6" name="矩形 5"/>
          <p:cNvSpPr/>
          <p:nvPr/>
        </p:nvSpPr>
        <p:spPr>
          <a:xfrm>
            <a:off x="4752891" y="4797152"/>
            <a:ext cx="3744416" cy="1477328"/>
          </a:xfrm>
          <a:prstGeom prst="rect">
            <a:avLst/>
          </a:prstGeom>
          <a:solidFill>
            <a:srgbClr val="92D050"/>
          </a:solidFill>
          <a:ln>
            <a:solidFill>
              <a:schemeClr val="tx1"/>
            </a:solidFill>
          </a:ln>
        </p:spPr>
        <p:txBody>
          <a:bodyPr wrap="square">
            <a:spAutoFit/>
          </a:bodyPr>
          <a:lstStyle/>
          <a:p>
            <a:r>
              <a:rPr lang="zh-CN" altLang="zh-CN" b="1" dirty="0">
                <a:latin typeface="等线" panose="02010600030101010101" pitchFamily="2" charset="-122"/>
                <a:ea typeface="等线" panose="02010600030101010101" pitchFamily="2" charset="-122"/>
              </a:rPr>
              <a:t>假设</a:t>
            </a:r>
            <a:r>
              <a:rPr lang="en-US" altLang="zh-CN" b="1" dirty="0">
                <a:latin typeface="等线" panose="02010600030101010101" pitchFamily="2" charset="-122"/>
                <a:ea typeface="等线" panose="02010600030101010101" pitchFamily="2" charset="-122"/>
              </a:rPr>
              <a:t>2009</a:t>
            </a:r>
            <a:r>
              <a:rPr lang="zh-CN" altLang="zh-CN" b="1" dirty="0">
                <a:latin typeface="等线" panose="02010600030101010101" pitchFamily="2" charset="-122"/>
                <a:ea typeface="等线" panose="02010600030101010101" pitchFamily="2" charset="-122"/>
              </a:rPr>
              <a:t>年的新生儿与</a:t>
            </a:r>
            <a:r>
              <a:rPr lang="en-US" altLang="zh-CN" b="1" dirty="0">
                <a:latin typeface="等线" panose="02010600030101010101" pitchFamily="2" charset="-122"/>
                <a:ea typeface="等线" panose="02010600030101010101" pitchFamily="2" charset="-122"/>
              </a:rPr>
              <a:t>2015</a:t>
            </a:r>
            <a:r>
              <a:rPr lang="zh-CN" altLang="zh-CN" b="1" dirty="0">
                <a:latin typeface="等线" panose="02010600030101010101" pitchFamily="2" charset="-122"/>
                <a:ea typeface="等线" panose="02010600030101010101" pitchFamily="2" charset="-122"/>
              </a:rPr>
              <a:t>年相比，体重有无显著差异（原假设</a:t>
            </a:r>
            <a:r>
              <a:rPr lang="zh-CN" altLang="zh-CN" b="1" dirty="0" smtClean="0">
                <a:latin typeface="等线" panose="02010600030101010101" pitchFamily="2" charset="-122"/>
                <a:ea typeface="等线" panose="02010600030101010101" pitchFamily="2" charset="-122"/>
              </a:rPr>
              <a:t>）</a:t>
            </a:r>
            <a:endParaRPr lang="en-US" altLang="zh-CN" b="1" dirty="0" smtClean="0">
              <a:latin typeface="等线" panose="02010600030101010101" pitchFamily="2" charset="-122"/>
              <a:ea typeface="等线" panose="02010600030101010101" pitchFamily="2" charset="-122"/>
            </a:endParaRPr>
          </a:p>
          <a:p>
            <a:endParaRPr lang="zh-CN" altLang="zh-CN" dirty="0">
              <a:latin typeface="等线" panose="02010600030101010101" pitchFamily="2" charset="-122"/>
              <a:ea typeface="等线" panose="02010600030101010101" pitchFamily="2" charset="-122"/>
            </a:endParaRPr>
          </a:p>
          <a:p>
            <a:r>
              <a:rPr lang="zh-CN" altLang="zh-CN" b="1" dirty="0">
                <a:latin typeface="等线" panose="02010600030101010101" pitchFamily="2" charset="-122"/>
                <a:ea typeface="等线" panose="02010600030101010101" pitchFamily="2" charset="-122"/>
              </a:rPr>
              <a:t>采取某种方法对这一假设进行检验</a:t>
            </a:r>
            <a:endParaRPr lang="zh-CN" altLang="zh-CN" dirty="0">
              <a:latin typeface="等线" panose="02010600030101010101" pitchFamily="2" charset="-122"/>
              <a:ea typeface="等线" panose="02010600030101010101" pitchFamily="2" charset="-122"/>
            </a:endParaRPr>
          </a:p>
          <a:p>
            <a:r>
              <a:rPr lang="zh-CN" altLang="zh-CN" b="1" dirty="0">
                <a:latin typeface="等线" panose="02010600030101010101" pitchFamily="2" charset="-122"/>
                <a:ea typeface="等线" panose="02010600030101010101" pitchFamily="2" charset="-122"/>
              </a:rPr>
              <a:t>决定接受还是拒绝这个假设。</a:t>
            </a:r>
            <a:endParaRPr lang="zh-CN" altLang="zh-CN" dirty="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541" y="836712"/>
            <a:ext cx="3543300" cy="21240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45540" y="301298"/>
            <a:ext cx="1274131"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5" name="TextBox 4"/>
          <p:cNvSpPr txBox="1"/>
          <p:nvPr/>
        </p:nvSpPr>
        <p:spPr>
          <a:xfrm>
            <a:off x="4211960" y="301298"/>
            <a:ext cx="1676400"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翻译已知条件</a:t>
            </a:r>
            <a:endParaRPr lang="zh-CN" altLang="en-US" dirty="0">
              <a:solidFill>
                <a:prstClr val="black"/>
              </a:solidFill>
            </a:endParaRPr>
          </a:p>
        </p:txBody>
      </p:sp>
      <p:sp>
        <p:nvSpPr>
          <p:cNvPr id="6" name="TextBox 5"/>
          <p:cNvSpPr txBox="1"/>
          <p:nvPr/>
        </p:nvSpPr>
        <p:spPr>
          <a:xfrm>
            <a:off x="372380" y="3212976"/>
            <a:ext cx="1607332"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7" name="TextBox 6"/>
          <p:cNvSpPr txBox="1"/>
          <p:nvPr/>
        </p:nvSpPr>
        <p:spPr>
          <a:xfrm>
            <a:off x="7149117" y="4618312"/>
            <a:ext cx="1558643"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说明结果含义</a:t>
            </a:r>
            <a:endParaRPr lang="zh-CN" altLang="en-US" dirty="0">
              <a:solidFill>
                <a:prstClr val="black"/>
              </a:solidFill>
            </a:endParaRP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836712"/>
            <a:ext cx="4495800" cy="21050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41" y="3789040"/>
            <a:ext cx="3933825" cy="1447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48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85" y="5517232"/>
            <a:ext cx="5781675" cy="933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2466" y="260648"/>
            <a:ext cx="5828840" cy="64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65048" rIns="91440" bIns="165048" numCol="1" anchor="ctr" anchorCtr="0" compatLnSpc="1">
            <a:spAutoFit/>
          </a:bodyPr>
          <a:lstStyle/>
          <a:p>
            <a:pPr fontAlgn="base">
              <a:spcBef>
                <a:spcPct val="0"/>
              </a:spcBef>
              <a:spcAft>
                <a:spcPct val="0"/>
              </a:spcAft>
            </a:pPr>
            <a:r>
              <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7.3.3 </a:t>
            </a: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两个总体比例之差             </a:t>
            </a:r>
            <a:r>
              <a:rPr lang="zh-CN" altLang="zh-CN" sz="2000" b="1" dirty="0" smtClean="0">
                <a:latin typeface="等线" panose="02010600030101010101" pitchFamily="2" charset="-122"/>
                <a:ea typeface="等线" panose="02010600030101010101" pitchFamily="2" charset="-122"/>
                <a:cs typeface="Times New Roman" panose="02020603050405020304" pitchFamily="18" charset="0"/>
              </a:rPr>
              <a:t>的</a:t>
            </a:r>
            <a:r>
              <a:rPr lang="zh-CN" altLang="zh-CN" sz="2000" b="1" dirty="0">
                <a:latin typeface="等线" panose="02010600030101010101" pitchFamily="2" charset="-122"/>
                <a:ea typeface="等线" panose="02010600030101010101" pitchFamily="2" charset="-122"/>
                <a:cs typeface="Times New Roman" panose="02020603050405020304" pitchFamily="18" charset="0"/>
              </a:rPr>
              <a:t>检验（</a:t>
            </a:r>
            <a:r>
              <a:rPr lang="zh-CN" altLang="zh-CN" sz="2000" b="1" dirty="0">
                <a:solidFill>
                  <a:srgbClr val="FF0000"/>
                </a:solidFill>
                <a:latin typeface="等线" panose="02010600030101010101" pitchFamily="2" charset="-122"/>
                <a:ea typeface="等线" panose="02010600030101010101" pitchFamily="2" charset="-122"/>
                <a:cs typeface="Times New Roman" panose="02020603050405020304" pitchFamily="18" charset="0"/>
              </a:rPr>
              <a:t>大样本</a:t>
            </a:r>
            <a:r>
              <a:rPr lang="zh-CN" altLang="zh-CN" sz="2000" b="1" dirty="0" smtClean="0">
                <a:latin typeface="等线" panose="02010600030101010101" pitchFamily="2" charset="-122"/>
                <a:ea typeface="等线" panose="02010600030101010101" pitchFamily="2" charset="-122"/>
                <a:cs typeface="Times New Roman" panose="02020603050405020304" pitchFamily="18" charset="0"/>
              </a:rPr>
              <a:t>）</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3" name="对象 2"/>
          <p:cNvGraphicFramePr>
            <a:graphicFrameLocks noChangeAspect="1"/>
          </p:cNvGraphicFramePr>
          <p:nvPr/>
        </p:nvGraphicFramePr>
        <p:xfrm>
          <a:off x="3050038" y="366707"/>
          <a:ext cx="857954" cy="428977"/>
        </p:xfrm>
        <a:graphic>
          <a:graphicData uri="http://schemas.openxmlformats.org/presentationml/2006/ole">
            <mc:AlternateContent xmlns:mc="http://schemas.openxmlformats.org/markup-compatibility/2006">
              <mc:Choice xmlns:v="urn:schemas-microsoft-com:vml" Requires="v">
                <p:oleObj spid="_x0000_s4206" name="Equation" r:id="rId1" imgW="457200" imgH="228600" progId="Equation.DSMT4">
                  <p:embed/>
                </p:oleObj>
              </mc:Choice>
              <mc:Fallback>
                <p:oleObj name="Equation" r:id="rId1" imgW="457200" imgH="228600" progId="Equation.DSMT4">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038" y="366707"/>
                        <a:ext cx="857954" cy="428977"/>
                      </a:xfrm>
                      <a:prstGeom prst="rect">
                        <a:avLst/>
                      </a:prstGeom>
                      <a:noFill/>
                    </p:spPr>
                  </p:pic>
                </p:oleObj>
              </mc:Fallback>
            </mc:AlternateContent>
          </a:graphicData>
        </a:graphic>
      </p:graphicFrame>
      <p:sp>
        <p:nvSpPr>
          <p:cNvPr id="4" name="矩形 3"/>
          <p:cNvSpPr/>
          <p:nvPr/>
        </p:nvSpPr>
        <p:spPr>
          <a:xfrm>
            <a:off x="234719" y="955412"/>
            <a:ext cx="3433953" cy="369332"/>
          </a:xfrm>
          <a:prstGeom prst="rect">
            <a:avLst/>
          </a:prstGeom>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1. </a:t>
            </a:r>
            <a:r>
              <a:rPr lang="zh-CN" altLang="zh-CN" b="1" kern="100" dirty="0">
                <a:latin typeface="Times New Roman" panose="02020603050405020304"/>
                <a:ea typeface="等线" panose="02010600030101010101" pitchFamily="2" charset="-122"/>
              </a:rPr>
              <a:t>检验两个总体比例相等的假设</a:t>
            </a:r>
            <a:endParaRPr lang="zh-CN" altLang="zh-CN" sz="1200" kern="100" dirty="0">
              <a:effectLst/>
              <a:latin typeface="Times New Roman" panose="02020603050405020304"/>
              <a:ea typeface="宋体" panose="02010600030101010101" pitchFamily="2" charset="-122"/>
            </a:endParaRPr>
          </a:p>
        </p:txBody>
      </p:sp>
      <p:graphicFrame>
        <p:nvGraphicFramePr>
          <p:cNvPr id="5" name="对象 4"/>
          <p:cNvGraphicFramePr>
            <a:graphicFrameLocks noChangeAspect="1"/>
          </p:cNvGraphicFramePr>
          <p:nvPr/>
        </p:nvGraphicFramePr>
        <p:xfrm>
          <a:off x="299707" y="1967417"/>
          <a:ext cx="1672186" cy="792088"/>
        </p:xfrm>
        <a:graphic>
          <a:graphicData uri="http://schemas.openxmlformats.org/presentationml/2006/ole">
            <mc:AlternateContent xmlns:mc="http://schemas.openxmlformats.org/markup-compatibility/2006">
              <mc:Choice xmlns:v="urn:schemas-microsoft-com:vml" Requires="v">
                <p:oleObj spid="_x0000_s4207" name="Equation" r:id="rId3" imgW="23164800" imgH="10972800" progId="Equation.DSMT4">
                  <p:embed/>
                </p:oleObj>
              </mc:Choice>
              <mc:Fallback>
                <p:oleObj name="Equation" r:id="rId3" imgW="23164800" imgH="10972800" progId="Equation.DSMT4">
                  <p:embed/>
                  <p:pic>
                    <p:nvPicPr>
                      <p:cNvPr id="0" name="图片 4206"/>
                      <p:cNvPicPr/>
                      <p:nvPr/>
                    </p:nvPicPr>
                    <p:blipFill>
                      <a:blip r:embed="rId4"/>
                      <a:stretch>
                        <a:fillRect/>
                      </a:stretch>
                    </p:blipFill>
                    <p:spPr>
                      <a:xfrm>
                        <a:off x="299707" y="1967417"/>
                        <a:ext cx="1672186" cy="792088"/>
                      </a:xfrm>
                      <a:prstGeom prst="rect">
                        <a:avLst/>
                      </a:prstGeom>
                      <a:ln>
                        <a:solidFill>
                          <a:schemeClr val="tx1"/>
                        </a:solidFill>
                      </a:ln>
                    </p:spPr>
                  </p:pic>
                </p:oleObj>
              </mc:Fallback>
            </mc:AlternateContent>
          </a:graphicData>
        </a:graphic>
      </p:graphicFrame>
      <p:sp>
        <p:nvSpPr>
          <p:cNvPr id="7" name="右箭头 6"/>
          <p:cNvSpPr/>
          <p:nvPr/>
        </p:nvSpPr>
        <p:spPr>
          <a:xfrm>
            <a:off x="2119136" y="2222496"/>
            <a:ext cx="1228728"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对象 5"/>
          <p:cNvGraphicFramePr>
            <a:graphicFrameLocks noChangeAspect="1"/>
          </p:cNvGraphicFramePr>
          <p:nvPr/>
        </p:nvGraphicFramePr>
        <p:xfrm>
          <a:off x="3419872" y="1385784"/>
          <a:ext cx="3968224" cy="1955354"/>
        </p:xfrm>
        <a:graphic>
          <a:graphicData uri="http://schemas.openxmlformats.org/presentationml/2006/ole">
            <mc:AlternateContent xmlns:mc="http://schemas.openxmlformats.org/markup-compatibility/2006">
              <mc:Choice xmlns:v="urn:schemas-microsoft-com:vml" Requires="v">
                <p:oleObj spid="_x0000_s4208" name="Equation" r:id="rId5" imgW="53340000" imgH="28041600" progId="Equation.DSMT4">
                  <p:embed/>
                </p:oleObj>
              </mc:Choice>
              <mc:Fallback>
                <p:oleObj name="Equation" r:id="rId5" imgW="53340000" imgH="28041600" progId="Equation.DSMT4">
                  <p:embed/>
                  <p:pic>
                    <p:nvPicPr>
                      <p:cNvPr id="0" name="图片 4207"/>
                      <p:cNvPicPr/>
                      <p:nvPr/>
                    </p:nvPicPr>
                    <p:blipFill>
                      <a:blip r:embed="rId6"/>
                      <a:stretch>
                        <a:fillRect/>
                      </a:stretch>
                    </p:blipFill>
                    <p:spPr>
                      <a:xfrm>
                        <a:off x="3419872" y="1385784"/>
                        <a:ext cx="3968224" cy="1955354"/>
                      </a:xfrm>
                      <a:prstGeom prst="rect">
                        <a:avLst/>
                      </a:prstGeom>
                      <a:ln>
                        <a:solidFill>
                          <a:schemeClr val="tx1"/>
                        </a:solidFill>
                      </a:ln>
                    </p:spPr>
                  </p:pic>
                </p:oleObj>
              </mc:Fallback>
            </mc:AlternateContent>
          </a:graphicData>
        </a:graphic>
      </p:graphicFrame>
      <p:graphicFrame>
        <p:nvGraphicFramePr>
          <p:cNvPr id="8" name="对象 7"/>
          <p:cNvGraphicFramePr>
            <a:graphicFrameLocks noChangeAspect="1"/>
          </p:cNvGraphicFramePr>
          <p:nvPr/>
        </p:nvGraphicFramePr>
        <p:xfrm>
          <a:off x="234719" y="4303625"/>
          <a:ext cx="2393522" cy="861668"/>
        </p:xfrm>
        <a:graphic>
          <a:graphicData uri="http://schemas.openxmlformats.org/presentationml/2006/ole">
            <mc:AlternateContent xmlns:mc="http://schemas.openxmlformats.org/markup-compatibility/2006">
              <mc:Choice xmlns:v="urn:schemas-microsoft-com:vml" Requires="v">
                <p:oleObj spid="_x0000_s4209" name="Equation" r:id="rId7" imgW="30480000" imgH="10972800" progId="Equation.DSMT4">
                  <p:embed/>
                </p:oleObj>
              </mc:Choice>
              <mc:Fallback>
                <p:oleObj name="Equation" r:id="rId7" imgW="30480000" imgH="10972800" progId="Equation.DSMT4">
                  <p:embed/>
                  <p:pic>
                    <p:nvPicPr>
                      <p:cNvPr id="0" name="图片 4208"/>
                      <p:cNvPicPr/>
                      <p:nvPr/>
                    </p:nvPicPr>
                    <p:blipFill>
                      <a:blip r:embed="rId8"/>
                      <a:stretch>
                        <a:fillRect/>
                      </a:stretch>
                    </p:blipFill>
                    <p:spPr>
                      <a:xfrm>
                        <a:off x="234719" y="4303625"/>
                        <a:ext cx="2393522" cy="861668"/>
                      </a:xfrm>
                      <a:prstGeom prst="rect">
                        <a:avLst/>
                      </a:prstGeom>
                      <a:ln>
                        <a:solidFill>
                          <a:schemeClr val="tx1"/>
                        </a:solidFill>
                      </a:ln>
                    </p:spPr>
                  </p:pic>
                </p:oleObj>
              </mc:Fallback>
            </mc:AlternateContent>
          </a:graphicData>
        </a:graphic>
      </p:graphicFrame>
      <p:graphicFrame>
        <p:nvGraphicFramePr>
          <p:cNvPr id="10" name="对象 9"/>
          <p:cNvGraphicFramePr>
            <a:graphicFrameLocks noChangeAspect="1"/>
          </p:cNvGraphicFramePr>
          <p:nvPr/>
        </p:nvGraphicFramePr>
        <p:xfrm>
          <a:off x="3500889" y="4254078"/>
          <a:ext cx="3968441" cy="1152128"/>
        </p:xfrm>
        <a:graphic>
          <a:graphicData uri="http://schemas.openxmlformats.org/presentationml/2006/ole">
            <mc:AlternateContent xmlns:mc="http://schemas.openxmlformats.org/markup-compatibility/2006">
              <mc:Choice xmlns:v="urn:schemas-microsoft-com:vml" Requires="v">
                <p:oleObj spid="_x0000_s4210" name="Equation" r:id="rId9" imgW="56692800" imgH="16459200" progId="Equation.DSMT4">
                  <p:embed/>
                </p:oleObj>
              </mc:Choice>
              <mc:Fallback>
                <p:oleObj name="Equation" r:id="rId9" imgW="56692800" imgH="16459200" progId="Equation.DSMT4">
                  <p:embed/>
                  <p:pic>
                    <p:nvPicPr>
                      <p:cNvPr id="0" name="图片 4209"/>
                      <p:cNvPicPr/>
                      <p:nvPr/>
                    </p:nvPicPr>
                    <p:blipFill>
                      <a:blip r:embed="rId10"/>
                      <a:stretch>
                        <a:fillRect/>
                      </a:stretch>
                    </p:blipFill>
                    <p:spPr>
                      <a:xfrm>
                        <a:off x="3500889" y="4254078"/>
                        <a:ext cx="3968441" cy="1152128"/>
                      </a:xfrm>
                      <a:prstGeom prst="rect">
                        <a:avLst/>
                      </a:prstGeom>
                      <a:ln>
                        <a:solidFill>
                          <a:schemeClr val="tx1"/>
                        </a:solidFill>
                      </a:ln>
                    </p:spPr>
                  </p:pic>
                </p:oleObj>
              </mc:Fallback>
            </mc:AlternateContent>
          </a:graphicData>
        </a:graphic>
      </p:graphicFrame>
      <p:sp>
        <p:nvSpPr>
          <p:cNvPr id="12" name="右箭头 11"/>
          <p:cNvSpPr/>
          <p:nvPr/>
        </p:nvSpPr>
        <p:spPr>
          <a:xfrm>
            <a:off x="2600093" y="4653136"/>
            <a:ext cx="899889"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40" name="Picture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1129" y="5607858"/>
            <a:ext cx="3105150" cy="10001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5" name="左中括号 14"/>
          <p:cNvSpPr/>
          <p:nvPr/>
        </p:nvSpPr>
        <p:spPr>
          <a:xfrm flipH="1">
            <a:off x="7453704" y="2126902"/>
            <a:ext cx="206288" cy="2667197"/>
          </a:xfrm>
          <a:prstGeom prst="leftBracket">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262466" y="3617312"/>
            <a:ext cx="3732112" cy="369332"/>
          </a:xfrm>
          <a:prstGeom prst="rect">
            <a:avLst/>
          </a:prstGeom>
        </p:spPr>
        <p:txBody>
          <a:bodyPr wrap="none">
            <a:spAutoFit/>
          </a:bodyPr>
          <a:lstStyle/>
          <a:p>
            <a:r>
              <a:rPr lang="en-US" altLang="zh-CN" b="1" dirty="0"/>
              <a:t>2. </a:t>
            </a:r>
            <a:r>
              <a:rPr lang="zh-CN" altLang="zh-CN" b="1" dirty="0"/>
              <a:t>检验两个总体比例不相等的假设</a:t>
            </a:r>
            <a:endParaRPr lang="zh-CN" altLang="zh-CN" dirty="0"/>
          </a:p>
        </p:txBody>
      </p:sp>
      <p:sp>
        <p:nvSpPr>
          <p:cNvPr id="13" name="圆角右箭头 12"/>
          <p:cNvSpPr/>
          <p:nvPr/>
        </p:nvSpPr>
        <p:spPr>
          <a:xfrm rot="5400000">
            <a:off x="6924162" y="3948807"/>
            <a:ext cx="2263747" cy="792089"/>
          </a:xfrm>
          <a:prstGeom prst="bentArrow">
            <a:avLst>
              <a:gd name="adj1" fmla="val 12848"/>
              <a:gd name="adj2" fmla="val 18924"/>
              <a:gd name="adj3" fmla="val 25000"/>
              <a:gd name="adj4" fmla="val 4375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4716016" y="5923254"/>
            <a:ext cx="649537" cy="369332"/>
          </a:xfrm>
          <a:prstGeom prst="rect">
            <a:avLst/>
          </a:prstGeom>
        </p:spPr>
        <p:txBody>
          <a:bodyPr wrap="none">
            <a:spAutoFit/>
          </a:bodyPr>
          <a:lstStyle/>
          <a:p>
            <a:r>
              <a:rPr lang="zh-CN" altLang="zh-CN" b="1" dirty="0"/>
              <a:t>决策</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980728"/>
            <a:ext cx="6350516"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6154" y="288003"/>
            <a:ext cx="1399582"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8" name="TextBox 7"/>
          <p:cNvSpPr txBox="1"/>
          <p:nvPr/>
        </p:nvSpPr>
        <p:spPr>
          <a:xfrm>
            <a:off x="6954335" y="284087"/>
            <a:ext cx="1676400" cy="369887"/>
          </a:xfrm>
          <a:prstGeom prst="rect">
            <a:avLst/>
          </a:prstGeom>
          <a:solidFill>
            <a:schemeClr val="bg1">
              <a:lumMod val="85000"/>
            </a:schemeClr>
          </a:solidFill>
          <a:ln>
            <a:solidFill>
              <a:schemeClr val="tx1"/>
            </a:solidFill>
          </a:ln>
        </p:spPr>
        <p:txBody>
          <a:bodyPr>
            <a:spAutoFit/>
          </a:bodyPr>
          <a:lstStyle/>
          <a:p>
            <a:pPr>
              <a:defRPr/>
            </a:pPr>
            <a:r>
              <a:rPr lang="zh-CN" altLang="en-US" dirty="0">
                <a:solidFill>
                  <a:prstClr val="black"/>
                </a:solidFill>
              </a:rPr>
              <a:t>翻译已知条件</a:t>
            </a:r>
            <a:endParaRPr lang="zh-CN" altLang="en-US" dirty="0">
              <a:solidFill>
                <a:prstClr val="black"/>
              </a:solidFill>
            </a:endParaRPr>
          </a:p>
        </p:txBody>
      </p:sp>
      <p:sp>
        <p:nvSpPr>
          <p:cNvPr id="9" name="TextBox 8"/>
          <p:cNvSpPr txBox="1"/>
          <p:nvPr/>
        </p:nvSpPr>
        <p:spPr>
          <a:xfrm>
            <a:off x="6750914" y="1751867"/>
            <a:ext cx="1889321"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10" name="TextBox 9"/>
          <p:cNvSpPr txBox="1"/>
          <p:nvPr/>
        </p:nvSpPr>
        <p:spPr>
          <a:xfrm>
            <a:off x="7969751" y="5410326"/>
            <a:ext cx="699084" cy="923330"/>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说明结果含义</a:t>
            </a:r>
            <a:endParaRPr lang="zh-CN" altLang="en-US" dirty="0">
              <a:solidFill>
                <a:prstClr val="black"/>
              </a:solidFill>
            </a:endParaRPr>
          </a:p>
        </p:txBody>
      </p:sp>
      <p:sp>
        <p:nvSpPr>
          <p:cNvPr id="6" name="矩形 5"/>
          <p:cNvSpPr/>
          <p:nvPr/>
        </p:nvSpPr>
        <p:spPr>
          <a:xfrm>
            <a:off x="184763" y="284087"/>
            <a:ext cx="649537" cy="369332"/>
          </a:xfrm>
          <a:prstGeom prst="rect">
            <a:avLst/>
          </a:prstGeom>
        </p:spPr>
        <p:txBody>
          <a:bodyPr wrap="none">
            <a:spAutoFit/>
          </a:bodyPr>
          <a:lstStyle/>
          <a:p>
            <a:r>
              <a:rPr lang="zh-CN" altLang="zh-CN" b="1" dirty="0"/>
              <a:t>解：</a:t>
            </a:r>
            <a:endParaRPr lang="zh-CN" altLang="zh-CN" dirty="0"/>
          </a:p>
        </p:txBody>
      </p:sp>
      <p:pic>
        <p:nvPicPr>
          <p:cNvPr id="409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6154" y="1034430"/>
            <a:ext cx="3657600" cy="37147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7385" y="876228"/>
            <a:ext cx="3943350" cy="628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121" y="2330833"/>
            <a:ext cx="3981450" cy="2400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67" y="5015038"/>
            <a:ext cx="6877050" cy="1438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584" y="1328014"/>
            <a:ext cx="766931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47420" y="284087"/>
            <a:ext cx="1399582"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判断情况</a:t>
            </a:r>
            <a:endParaRPr lang="zh-CN" altLang="en-US" dirty="0">
              <a:solidFill>
                <a:prstClr val="black"/>
              </a:solidFill>
            </a:endParaRPr>
          </a:p>
        </p:txBody>
      </p:sp>
      <p:sp>
        <p:nvSpPr>
          <p:cNvPr id="9" name="TextBox 8"/>
          <p:cNvSpPr txBox="1"/>
          <p:nvPr/>
        </p:nvSpPr>
        <p:spPr>
          <a:xfrm>
            <a:off x="6910638" y="1464151"/>
            <a:ext cx="1889321" cy="369332"/>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带入公式求解</a:t>
            </a:r>
            <a:endParaRPr lang="zh-CN" altLang="en-US" dirty="0">
              <a:solidFill>
                <a:prstClr val="black"/>
              </a:solidFill>
            </a:endParaRPr>
          </a:p>
        </p:txBody>
      </p:sp>
      <p:sp>
        <p:nvSpPr>
          <p:cNvPr id="10" name="TextBox 9"/>
          <p:cNvSpPr txBox="1"/>
          <p:nvPr/>
        </p:nvSpPr>
        <p:spPr>
          <a:xfrm>
            <a:off x="7834556" y="5733491"/>
            <a:ext cx="928483" cy="646331"/>
          </a:xfrm>
          <a:prstGeom prst="rect">
            <a:avLst/>
          </a:prstGeom>
          <a:solidFill>
            <a:schemeClr val="bg1">
              <a:lumMod val="85000"/>
            </a:schemeClr>
          </a:solidFill>
          <a:ln>
            <a:solidFill>
              <a:schemeClr val="tx1"/>
            </a:solidFill>
          </a:ln>
        </p:spPr>
        <p:txBody>
          <a:bodyPr wrap="square">
            <a:spAutoFit/>
          </a:bodyPr>
          <a:lstStyle/>
          <a:p>
            <a:pPr>
              <a:defRPr/>
            </a:pPr>
            <a:r>
              <a:rPr lang="zh-CN" altLang="en-US" dirty="0">
                <a:solidFill>
                  <a:prstClr val="black"/>
                </a:solidFill>
              </a:rPr>
              <a:t>说明结果含义</a:t>
            </a:r>
            <a:endParaRPr lang="zh-CN" altLang="en-US" dirty="0">
              <a:solidFill>
                <a:prstClr val="black"/>
              </a:solidFill>
            </a:endParaRPr>
          </a:p>
        </p:txBody>
      </p:sp>
      <p:sp>
        <p:nvSpPr>
          <p:cNvPr id="6" name="矩形 5"/>
          <p:cNvSpPr/>
          <p:nvPr/>
        </p:nvSpPr>
        <p:spPr>
          <a:xfrm>
            <a:off x="184763" y="284087"/>
            <a:ext cx="649537" cy="369332"/>
          </a:xfrm>
          <a:prstGeom prst="rect">
            <a:avLst/>
          </a:prstGeom>
        </p:spPr>
        <p:txBody>
          <a:bodyPr wrap="none">
            <a:spAutoFit/>
          </a:bodyPr>
          <a:lstStyle/>
          <a:p>
            <a:r>
              <a:rPr lang="zh-CN" altLang="zh-CN" b="1" dirty="0"/>
              <a:t>解：</a:t>
            </a:r>
            <a:endParaRPr lang="zh-CN" altLang="zh-CN" dirty="0"/>
          </a:p>
        </p:txBody>
      </p:sp>
      <p:pic>
        <p:nvPicPr>
          <p:cNvPr id="41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385" y="908720"/>
            <a:ext cx="4248472" cy="4000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070770"/>
            <a:ext cx="4083943" cy="2838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85" y="5150677"/>
            <a:ext cx="6791325" cy="1371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r:id="rId4" p14:bwMode="auto">
            <p14:nvContentPartPr>
              <p14:cNvPr id="2" name="墨迹 1"/>
              <p14:cNvContentPartPr/>
              <p14:nvPr/>
            </p14:nvContentPartPr>
            <p14:xfrm>
              <a:off x="419100" y="6216650"/>
              <a:ext cx="374650" cy="215900"/>
            </p14:xfrm>
          </p:contentPart>
        </mc:Choice>
        <mc:Fallback xmlns="">
          <p:pic>
            <p:nvPicPr>
              <p:cNvPr id="2" name="墨迹 1"/>
            </p:nvPicPr>
            <p:blipFill>
              <a:blip r:embed="rId5"/>
            </p:blipFill>
            <p:spPr>
              <a:xfrm>
                <a:off x="419100" y="6216650"/>
                <a:ext cx="374650" cy="2159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 name="墨迹 2"/>
              <p14:cNvContentPartPr/>
              <p14:nvPr/>
            </p14:nvContentPartPr>
            <p14:xfrm>
              <a:off x="412750" y="6115050"/>
              <a:ext cx="419100" cy="311150"/>
            </p14:xfrm>
          </p:contentPart>
        </mc:Choice>
        <mc:Fallback xmlns="">
          <p:pic>
            <p:nvPicPr>
              <p:cNvPr id="3" name="墨迹 2"/>
            </p:nvPicPr>
            <p:blipFill>
              <a:blip r:embed="rId7"/>
            </p:blipFill>
            <p:spPr>
              <a:xfrm>
                <a:off x="412750" y="6115050"/>
                <a:ext cx="419100" cy="3111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4" name="墨迹 3"/>
              <p14:cNvContentPartPr/>
              <p14:nvPr/>
            </p14:nvContentPartPr>
            <p14:xfrm>
              <a:off x="482600" y="6165850"/>
              <a:ext cx="400050" cy="304800"/>
            </p14:xfrm>
          </p:contentPart>
        </mc:Choice>
        <mc:Fallback xmlns="">
          <p:pic>
            <p:nvPicPr>
              <p:cNvPr id="4" name="墨迹 3"/>
            </p:nvPicPr>
            <p:blipFill>
              <a:blip r:embed="rId9"/>
            </p:blipFill>
            <p:spPr>
              <a:xfrm>
                <a:off x="482600" y="6165850"/>
                <a:ext cx="400050" cy="3048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5" name="墨迹 4"/>
              <p14:cNvContentPartPr/>
              <p14:nvPr/>
            </p14:nvContentPartPr>
            <p14:xfrm>
              <a:off x="438150" y="6223000"/>
              <a:ext cx="342900" cy="171450"/>
            </p14:xfrm>
          </p:contentPart>
        </mc:Choice>
        <mc:Fallback xmlns="">
          <p:pic>
            <p:nvPicPr>
              <p:cNvPr id="5" name="墨迹 4"/>
            </p:nvPicPr>
            <p:blipFill>
              <a:blip r:embed="rId11"/>
            </p:blipFill>
            <p:spPr>
              <a:xfrm>
                <a:off x="438150" y="6223000"/>
                <a:ext cx="342900" cy="171450"/>
              </a:xfrm>
              <a:prstGeom prst="rect"/>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699" y="2276872"/>
            <a:ext cx="646709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23528" y="476672"/>
            <a:ext cx="3865161" cy="461665"/>
          </a:xfrm>
          <a:prstGeom prst="rect">
            <a:avLst/>
          </a:prstGeom>
        </p:spPr>
        <p:txBody>
          <a:bodyPr wrap="none">
            <a:spAutoFit/>
          </a:bodyPr>
          <a:lstStyle/>
          <a:p>
            <a:r>
              <a:rPr lang="en-US" altLang="zh-CN" sz="2400" b="1" dirty="0">
                <a:ea typeface="等线" panose="02010600030101010101" pitchFamily="2" charset="-122"/>
              </a:rPr>
              <a:t>7.4 </a:t>
            </a:r>
            <a:r>
              <a:rPr lang="zh-CN" altLang="zh-CN" sz="2400" b="1" dirty="0">
                <a:ea typeface="等线" panose="02010600030101010101" pitchFamily="2" charset="-122"/>
              </a:rPr>
              <a:t>假设检验中的其他问题</a:t>
            </a:r>
            <a:endParaRPr lang="zh-CN" altLang="zh-CN" sz="2400" b="1" dirty="0">
              <a:ea typeface="等线" panose="02010600030101010101" pitchFamily="2" charset="-122"/>
            </a:endParaRPr>
          </a:p>
        </p:txBody>
      </p:sp>
      <p:sp>
        <p:nvSpPr>
          <p:cNvPr id="3" name="矩形 2"/>
          <p:cNvSpPr/>
          <p:nvPr/>
        </p:nvSpPr>
        <p:spPr>
          <a:xfrm>
            <a:off x="539552" y="1340768"/>
            <a:ext cx="1947969" cy="400110"/>
          </a:xfrm>
          <a:prstGeom prst="rect">
            <a:avLst/>
          </a:prstGeom>
        </p:spPr>
        <p:txBody>
          <a:bodyPr wrap="none">
            <a:spAutoFit/>
          </a:bodyPr>
          <a:lstStyle/>
          <a:p>
            <a:r>
              <a:rPr lang="en-US" altLang="zh-CN" sz="2000" b="1" dirty="0">
                <a:ea typeface="等线" panose="02010600030101010101" pitchFamily="2" charset="-122"/>
              </a:rPr>
              <a:t>7.4.1 </a:t>
            </a:r>
            <a:r>
              <a:rPr lang="zh-CN" altLang="zh-CN" sz="2000" b="1" dirty="0">
                <a:ea typeface="等线" panose="02010600030101010101" pitchFamily="2" charset="-122"/>
              </a:rPr>
              <a:t>单侧检验</a:t>
            </a:r>
            <a:endParaRPr lang="zh-CN" altLang="zh-CN" sz="2000" b="1" dirty="0">
              <a:ea typeface="等线" panose="02010600030101010101" pitchFamily="2" charset="-122"/>
            </a:endParaRPr>
          </a:p>
        </p:txBody>
      </p:sp>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2501900" y="3384550"/>
              <a:ext cx="25400" cy="215900"/>
            </p14:xfrm>
          </p:contentPart>
        </mc:Choice>
        <mc:Fallback xmlns="">
          <p:pic>
            <p:nvPicPr>
              <p:cNvPr id="4" name="墨迹 3"/>
            </p:nvPicPr>
            <p:blipFill>
              <a:blip r:embed="rId3"/>
            </p:blipFill>
            <p:spPr>
              <a:xfrm>
                <a:off x="2501900" y="3384550"/>
                <a:ext cx="25400" cy="215900"/>
              </a:xfrm>
              <a:prstGeom prst="rect"/>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1010087"/>
            <a:ext cx="1980029" cy="400110"/>
          </a:xfrm>
          <a:prstGeom prst="rect">
            <a:avLst/>
          </a:prstGeom>
          <a:ln>
            <a:solidFill>
              <a:schemeClr val="tx1"/>
            </a:solidFill>
          </a:ln>
        </p:spPr>
        <p:txBody>
          <a:bodyPr wrap="none">
            <a:spAutoFit/>
          </a:bodyPr>
          <a:lstStyle/>
          <a:p>
            <a:r>
              <a:rPr lang="zh-CN" altLang="zh-CN" sz="2000" b="1" dirty="0">
                <a:latin typeface="等线" panose="02010600030101010101" pitchFamily="2" charset="-122"/>
                <a:ea typeface="等线" panose="02010600030101010101" pitchFamily="2" charset="-122"/>
              </a:rPr>
              <a:t>控制</a:t>
            </a:r>
            <a:r>
              <a:rPr lang="zh-CN" altLang="zh-CN" sz="2000" b="1" dirty="0" smtClean="0">
                <a:latin typeface="等线" panose="02010600030101010101" pitchFamily="2" charset="-122"/>
                <a:ea typeface="等线" panose="02010600030101010101" pitchFamily="2" charset="-122"/>
              </a:rPr>
              <a:t>第一类错误</a:t>
            </a:r>
            <a:endParaRPr lang="zh-CN" altLang="zh-CN" sz="2000" dirty="0">
              <a:latin typeface="等线" panose="02010600030101010101" pitchFamily="2" charset="-122"/>
              <a:ea typeface="等线" panose="02010600030101010101" pitchFamily="2" charset="-122"/>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74803" y="1628800"/>
          <a:ext cx="3548240" cy="2088232"/>
        </p:xfrm>
        <a:graphic>
          <a:graphicData uri="http://schemas.openxmlformats.org/presentationml/2006/ole">
            <mc:AlternateContent xmlns:mc="http://schemas.openxmlformats.org/markup-compatibility/2006">
              <mc:Choice xmlns:v="urn:schemas-microsoft-com:vml" Requires="v">
                <p:oleObj spid="_x0000_s35874" name="Equation" r:id="rId1" imgW="46024800" imgH="27127200" progId="Equation.DSMT4">
                  <p:embed/>
                </p:oleObj>
              </mc:Choice>
              <mc:Fallback>
                <p:oleObj name="Equation" r:id="rId1" imgW="46024800" imgH="27127200" progId="Equation.DSMT4">
                  <p:embed/>
                  <p:pic>
                    <p:nvPicPr>
                      <p:cNvPr id="0" name="Object 1"/>
                      <p:cNvPicPr>
                        <a:picLocks noChangeAspect="1" noChangeArrowheads="1"/>
                      </p:cNvPicPr>
                      <p:nvPr/>
                    </p:nvPicPr>
                    <p:blipFill>
                      <a:blip r:embed="rId2"/>
                      <a:srcRect/>
                      <a:stretch>
                        <a:fillRect/>
                      </a:stretch>
                    </p:blipFill>
                    <p:spPr bwMode="auto">
                      <a:xfrm>
                        <a:off x="474803" y="1628800"/>
                        <a:ext cx="3548240" cy="2088232"/>
                      </a:xfrm>
                      <a:prstGeom prst="rect">
                        <a:avLst/>
                      </a:prstGeom>
                      <a:noFill/>
                      <a:ln>
                        <a:solidFill>
                          <a:schemeClr val="tx1"/>
                        </a:solidFill>
                      </a:ln>
                    </p:spPr>
                  </p:pic>
                </p:oleObj>
              </mc:Fallback>
            </mc:AlternateContent>
          </a:graphicData>
        </a:graphic>
      </p:graphicFrame>
      <p:sp>
        <p:nvSpPr>
          <p:cNvPr id="10" name="右箭头 9"/>
          <p:cNvSpPr/>
          <p:nvPr/>
        </p:nvSpPr>
        <p:spPr>
          <a:xfrm rot="5400000">
            <a:off x="1933620" y="4008115"/>
            <a:ext cx="432048"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434265"/>
            <a:ext cx="3514725" cy="20288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8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772816"/>
            <a:ext cx="3306700" cy="44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对象 7"/>
          <p:cNvGraphicFramePr>
            <a:graphicFrameLocks noChangeAspect="1"/>
          </p:cNvGraphicFramePr>
          <p:nvPr/>
        </p:nvGraphicFramePr>
        <p:xfrm>
          <a:off x="467544" y="332656"/>
          <a:ext cx="3941762" cy="454025"/>
        </p:xfrm>
        <a:graphic>
          <a:graphicData uri="http://schemas.openxmlformats.org/presentationml/2006/ole">
            <mc:AlternateContent xmlns:mc="http://schemas.openxmlformats.org/markup-compatibility/2006">
              <mc:Choice xmlns:v="urn:schemas-microsoft-com:vml" Requires="v">
                <p:oleObj spid="_x0000_s35875" name="Equation" r:id="rId5" imgW="1981200" imgH="228600" progId="Equation.DSMT4">
                  <p:embed/>
                </p:oleObj>
              </mc:Choice>
              <mc:Fallback>
                <p:oleObj name="Equation" r:id="rId5" imgW="1981200" imgH="2286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332656"/>
                        <a:ext cx="3941762" cy="454025"/>
                      </a:xfrm>
                      <a:prstGeom prst="rect">
                        <a:avLst/>
                      </a:prstGeom>
                      <a:solidFill>
                        <a:srgbClr val="D9D9D9"/>
                      </a:solidFill>
                      <a:ln w="9525">
                        <a:solidFill>
                          <a:schemeClr val="tx1"/>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547" y="1052736"/>
            <a:ext cx="1980029" cy="400110"/>
          </a:xfrm>
          <a:prstGeom prst="rect">
            <a:avLst/>
          </a:prstGeom>
        </p:spPr>
        <p:txBody>
          <a:bodyPr wrap="none">
            <a:spAutoFit/>
          </a:bodyPr>
          <a:lstStyle/>
          <a:p>
            <a:r>
              <a:rPr lang="zh-CN" altLang="zh-CN" sz="2000" b="1" dirty="0">
                <a:latin typeface="等线" panose="02010600030101010101" pitchFamily="2" charset="-122"/>
                <a:ea typeface="等线" panose="02010600030101010101" pitchFamily="2" charset="-122"/>
              </a:rPr>
              <a:t>控制</a:t>
            </a:r>
            <a:r>
              <a:rPr lang="zh-CN" altLang="zh-CN" sz="2000" b="1" dirty="0" smtClean="0">
                <a:latin typeface="等线" panose="02010600030101010101" pitchFamily="2" charset="-122"/>
                <a:ea typeface="等线" panose="02010600030101010101" pitchFamily="2" charset="-122"/>
              </a:rPr>
              <a:t>第一类错误</a:t>
            </a:r>
            <a:endParaRPr lang="zh-CN" altLang="zh-CN" sz="2000" dirty="0">
              <a:latin typeface="等线" panose="02010600030101010101" pitchFamily="2" charset="-122"/>
              <a:ea typeface="等线" panose="02010600030101010101" pitchFamily="2" charset="-122"/>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551664" y="1768582"/>
          <a:ext cx="3548240" cy="2088232"/>
        </p:xfrm>
        <a:graphic>
          <a:graphicData uri="http://schemas.openxmlformats.org/presentationml/2006/ole">
            <mc:AlternateContent xmlns:mc="http://schemas.openxmlformats.org/markup-compatibility/2006">
              <mc:Choice xmlns:v="urn:schemas-microsoft-com:vml" Requires="v">
                <p:oleObj spid="_x0000_s37927" name="Equation" r:id="rId1" imgW="46024800" imgH="27127200" progId="Equation.DSMT4">
                  <p:embed/>
                </p:oleObj>
              </mc:Choice>
              <mc:Fallback>
                <p:oleObj name="Equation" r:id="rId1" imgW="46024800" imgH="27127200" progId="Equation.DSMT4">
                  <p:embed/>
                  <p:pic>
                    <p:nvPicPr>
                      <p:cNvPr id="0" name="图片 37926"/>
                      <p:cNvPicPr>
                        <a:picLocks noChangeAspect="1" noChangeArrowheads="1"/>
                      </p:cNvPicPr>
                      <p:nvPr/>
                    </p:nvPicPr>
                    <p:blipFill>
                      <a:blip r:embed="rId2"/>
                      <a:srcRect/>
                      <a:stretch>
                        <a:fillRect/>
                      </a:stretch>
                    </p:blipFill>
                    <p:spPr bwMode="auto">
                      <a:xfrm>
                        <a:off x="551664" y="1768582"/>
                        <a:ext cx="3548240" cy="2088232"/>
                      </a:xfrm>
                      <a:prstGeom prst="rect">
                        <a:avLst/>
                      </a:prstGeom>
                      <a:noFill/>
                      <a:ln>
                        <a:solidFill>
                          <a:schemeClr val="tx1"/>
                        </a:solidFill>
                      </a:ln>
                    </p:spPr>
                  </p:pic>
                </p:oleObj>
              </mc:Fallback>
            </mc:AlternateContent>
          </a:graphicData>
        </a:graphic>
      </p:graphicFrame>
      <p:sp>
        <p:nvSpPr>
          <p:cNvPr id="10" name="右箭头 9"/>
          <p:cNvSpPr/>
          <p:nvPr/>
        </p:nvSpPr>
        <p:spPr>
          <a:xfrm rot="5400000">
            <a:off x="2109760" y="4008115"/>
            <a:ext cx="432048" cy="281930"/>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nvGraphicFramePr>
        <p:xfrm>
          <a:off x="461501" y="436040"/>
          <a:ext cx="3514725" cy="406400"/>
        </p:xfrm>
        <a:graphic>
          <a:graphicData uri="http://schemas.openxmlformats.org/presentationml/2006/ole">
            <mc:AlternateContent xmlns:mc="http://schemas.openxmlformats.org/markup-compatibility/2006">
              <mc:Choice xmlns:v="urn:schemas-microsoft-com:vml" Requires="v">
                <p:oleObj spid="_x0000_s37928" name="Equation" r:id="rId3" imgW="1981200" imgH="228600" progId="Equation.DSMT4">
                  <p:embed/>
                </p:oleObj>
              </mc:Choice>
              <mc:Fallback>
                <p:oleObj name="Equation" r:id="rId3" imgW="1981200" imgH="2286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01" y="436040"/>
                        <a:ext cx="3514725"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789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1749210"/>
            <a:ext cx="3163536" cy="4734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0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47" y="4526650"/>
            <a:ext cx="3660873" cy="199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4424" r="36205" b="50545"/>
          <a:stretch>
            <a:fillRect/>
          </a:stretch>
        </p:blipFill>
        <p:spPr bwMode="auto">
          <a:xfrm>
            <a:off x="866902" y="2348880"/>
            <a:ext cx="4224826" cy="9585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nvGraphicFramePr>
        <p:xfrm>
          <a:off x="866902" y="1242211"/>
          <a:ext cx="1462087" cy="774700"/>
        </p:xfrm>
        <a:graphic>
          <a:graphicData uri="http://schemas.openxmlformats.org/presentationml/2006/ole">
            <mc:AlternateContent xmlns:mc="http://schemas.openxmlformats.org/markup-compatibility/2006">
              <mc:Choice xmlns:v="urn:schemas-microsoft-com:vml" Requires="v">
                <p:oleObj spid="_x0000_s36892" name="Equation" r:id="rId2" imgW="20726400" imgH="10972800" progId="Equation.DSMT4">
                  <p:embed/>
                </p:oleObj>
              </mc:Choice>
              <mc:Fallback>
                <p:oleObj name="Equation" r:id="rId2" imgW="20726400" imgH="10972800" progId="Equation.DSMT4">
                  <p:embed/>
                  <p:pic>
                    <p:nvPicPr>
                      <p:cNvPr id="0" name="对象 1"/>
                      <p:cNvPicPr>
                        <a:picLocks noChangeAspect="1" noChangeArrowheads="1"/>
                      </p:cNvPicPr>
                      <p:nvPr/>
                    </p:nvPicPr>
                    <p:blipFill>
                      <a:blip r:embed="rId3"/>
                      <a:srcRect/>
                      <a:stretch>
                        <a:fillRect/>
                      </a:stretch>
                    </p:blipFill>
                    <p:spPr bwMode="auto">
                      <a:xfrm>
                        <a:off x="866902" y="1242211"/>
                        <a:ext cx="1462087" cy="774700"/>
                      </a:xfrm>
                      <a:prstGeom prst="rect">
                        <a:avLst/>
                      </a:prstGeom>
                      <a:noFill/>
                      <a:ln w="9525">
                        <a:solidFill>
                          <a:schemeClr val="tx1"/>
                        </a:solidFill>
                        <a:miter lim="800000"/>
                        <a:headEnd/>
                        <a:tailEnd/>
                      </a:ln>
                    </p:spPr>
                  </p:pic>
                </p:oleObj>
              </mc:Fallback>
            </mc:AlternateContent>
          </a:graphicData>
        </a:graphic>
      </p:graphicFrame>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280756"/>
            <a:ext cx="3087312" cy="2608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5"/>
          <p:cNvSpPr>
            <a:spLocks noChangeArrowheads="1"/>
          </p:cNvSpPr>
          <p:nvPr/>
        </p:nvSpPr>
        <p:spPr bwMode="auto">
          <a:xfrm>
            <a:off x="862038" y="592342"/>
            <a:ext cx="1346844" cy="369332"/>
          </a:xfrm>
          <a:prstGeom prst="rect">
            <a:avLst/>
          </a:prstGeom>
          <a:solidFill>
            <a:schemeClr val="bg1">
              <a:lumMod val="85000"/>
            </a:schemeClr>
          </a:solidFill>
          <a:ln>
            <a:solidFill>
              <a:schemeClr val="tx1"/>
            </a:solidFill>
          </a:ln>
          <a:effectLst/>
        </p:spPr>
        <p:txBody>
          <a:bodyPr vert="horz" wrap="none" lIns="91440" tIns="45720" rIns="91440" bIns="45720" numCol="1" anchor="ctr" anchorCtr="0" compatLnSpc="1">
            <a:spAutoFit/>
          </a:bodyPr>
          <a:lstStyle/>
          <a:p>
            <a:r>
              <a:rPr lang="zh-CN" altLang="zh-CN" b="1" dirty="0"/>
              <a:t>左单侧检验</a:t>
            </a:r>
            <a:endParaRPr lang="zh-CN" altLang="en-US" dirty="0"/>
          </a:p>
        </p:txBody>
      </p:sp>
      <p:graphicFrame>
        <p:nvGraphicFramePr>
          <p:cNvPr id="4" name="对象 3"/>
          <p:cNvGraphicFramePr>
            <a:graphicFrameLocks noChangeAspect="1"/>
          </p:cNvGraphicFramePr>
          <p:nvPr/>
        </p:nvGraphicFramePr>
        <p:xfrm>
          <a:off x="866902" y="3653573"/>
          <a:ext cx="1667180" cy="472122"/>
        </p:xfrm>
        <a:graphic>
          <a:graphicData uri="http://schemas.openxmlformats.org/presentationml/2006/ole">
            <mc:AlternateContent xmlns:mc="http://schemas.openxmlformats.org/markup-compatibility/2006">
              <mc:Choice xmlns:v="urn:schemas-microsoft-com:vml" Requires="v">
                <p:oleObj spid="_x0000_s36893" name="Equation" r:id="rId5" imgW="812165" imgH="228600" progId="Equation.DSMT4">
                  <p:embed/>
                </p:oleObj>
              </mc:Choice>
              <mc:Fallback>
                <p:oleObj name="Equation" r:id="rId5" imgW="812165"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02" y="3653573"/>
                        <a:ext cx="1667180" cy="472122"/>
                      </a:xfrm>
                      <a:prstGeom prst="rect">
                        <a:avLst/>
                      </a:prstGeom>
                      <a:noFill/>
                    </p:spPr>
                  </p:pic>
                </p:oleObj>
              </mc:Fallback>
            </mc:AlternateContent>
          </a:graphicData>
        </a:graphic>
      </p:graphicFrame>
      <p:sp>
        <p:nvSpPr>
          <p:cNvPr id="5" name="矩形 4"/>
          <p:cNvSpPr/>
          <p:nvPr/>
        </p:nvSpPr>
        <p:spPr>
          <a:xfrm>
            <a:off x="888596" y="4365104"/>
            <a:ext cx="6563724" cy="707886"/>
          </a:xfrm>
          <a:prstGeom prst="rect">
            <a:avLst/>
          </a:prstGeom>
          <a:ln>
            <a:solidFill>
              <a:schemeClr val="tx1"/>
            </a:solidFill>
          </a:ln>
        </p:spPr>
        <p:txBody>
          <a:bodyPr wrap="square">
            <a:spAutoFit/>
          </a:bodyPr>
          <a:lstStyle/>
          <a:p>
            <a:r>
              <a:rPr lang="zh-CN" altLang="zh-CN" sz="2000" b="1" dirty="0">
                <a:latin typeface="等线" panose="02010600030101010101" pitchFamily="2" charset="-122"/>
                <a:ea typeface="等线" panose="02010600030101010101" pitchFamily="2" charset="-122"/>
              </a:rPr>
              <a:t>因为</a:t>
            </a:r>
            <a:r>
              <a:rPr lang="en-US" altLang="zh-CN" sz="2000" b="1" dirty="0">
                <a:latin typeface="等线" panose="02010600030101010101" pitchFamily="2" charset="-122"/>
                <a:ea typeface="等线" panose="02010600030101010101" pitchFamily="2" charset="-122"/>
              </a:rPr>
              <a:t>-1.64&lt;-0.9</a:t>
            </a:r>
            <a:r>
              <a:rPr lang="zh-CN" altLang="zh-CN" sz="2000" b="1" dirty="0">
                <a:latin typeface="等线" panose="02010600030101010101" pitchFamily="2" charset="-122"/>
                <a:ea typeface="等线" panose="02010600030101010101" pitchFamily="2" charset="-122"/>
              </a:rPr>
              <a:t>，所以不能拒绝原假设</a:t>
            </a:r>
            <a:r>
              <a:rPr lang="zh-CN" altLang="zh-CN" sz="2000" b="1" dirty="0" smtClean="0">
                <a:latin typeface="等线" panose="02010600030101010101" pitchFamily="2" charset="-122"/>
                <a:ea typeface="等线" panose="02010600030101010101" pitchFamily="2" charset="-122"/>
              </a:rPr>
              <a:t>，</a:t>
            </a:r>
            <a:endParaRPr lang="en-US" altLang="zh-CN" sz="2000" b="1" dirty="0" smtClean="0">
              <a:latin typeface="等线" panose="02010600030101010101" pitchFamily="2" charset="-122"/>
              <a:ea typeface="等线" panose="02010600030101010101" pitchFamily="2" charset="-122"/>
            </a:endParaRPr>
          </a:p>
          <a:p>
            <a:r>
              <a:rPr lang="zh-CN" altLang="zh-CN" sz="2000" b="1" dirty="0" smtClean="0">
                <a:latin typeface="等线" panose="02010600030101010101" pitchFamily="2" charset="-122"/>
                <a:ea typeface="等线" panose="02010600030101010101" pitchFamily="2" charset="-122"/>
              </a:rPr>
              <a:t>即</a:t>
            </a:r>
            <a:r>
              <a:rPr lang="zh-CN" altLang="zh-CN" sz="2000" b="1" dirty="0">
                <a:latin typeface="等线" panose="02010600030101010101" pitchFamily="2" charset="-122"/>
                <a:ea typeface="等线" panose="02010600030101010101" pitchFamily="2" charset="-122"/>
              </a:rPr>
              <a:t>认为这批灯管的平均寿命不低于</a:t>
            </a:r>
            <a:r>
              <a:rPr lang="en-US" altLang="zh-CN" sz="2000" b="1" dirty="0">
                <a:latin typeface="等线" panose="02010600030101010101" pitchFamily="2" charset="-122"/>
                <a:ea typeface="等线" panose="02010600030101010101" pitchFamily="2" charset="-122"/>
              </a:rPr>
              <a:t>1000</a:t>
            </a:r>
            <a:r>
              <a:rPr lang="zh-CN" altLang="zh-CN" sz="2000" b="1" dirty="0">
                <a:latin typeface="等线" panose="02010600030101010101" pitchFamily="2" charset="-122"/>
                <a:ea typeface="等线" panose="02010600030101010101" pitchFamily="2" charset="-122"/>
              </a:rPr>
              <a:t>小时，可以购买。</a:t>
            </a:r>
            <a:endParaRPr lang="zh-CN" altLang="zh-CN" sz="2000" dirty="0">
              <a:latin typeface="等线" panose="02010600030101010101" pitchFamily="2" charset="-122"/>
              <a:ea typeface="等线" panose="02010600030101010101" pitchFamily="2" charset="-122"/>
            </a:endParaRPr>
          </a:p>
        </p:txBody>
      </p:sp>
      <p:sp>
        <p:nvSpPr>
          <p:cNvPr id="7" name="矩形 6"/>
          <p:cNvSpPr/>
          <p:nvPr/>
        </p:nvSpPr>
        <p:spPr>
          <a:xfrm>
            <a:off x="107504" y="1280756"/>
            <a:ext cx="646331" cy="369332"/>
          </a:xfrm>
          <a:prstGeom prst="rect">
            <a:avLst/>
          </a:prstGeom>
        </p:spPr>
        <p:txBody>
          <a:bodyPr wrap="none">
            <a:spAutoFit/>
          </a:bodyPr>
          <a:lstStyle/>
          <a:p>
            <a:r>
              <a:rPr lang="zh-CN" altLang="zh-CN" b="1" kern="100" dirty="0" smtClean="0">
                <a:ea typeface="等线" panose="02010600030101010101" pitchFamily="2" charset="-122"/>
                <a:cs typeface="Times New Roman" panose="02020603050405020304"/>
              </a:rPr>
              <a:t>解</a:t>
            </a:r>
            <a:r>
              <a:rPr lang="zh-CN" altLang="en-US" b="1" kern="100" dirty="0" smtClean="0">
                <a:ea typeface="等线" panose="02010600030101010101" pitchFamily="2" charset="-122"/>
                <a:cs typeface="Times New Roman" panose="02020603050405020304"/>
              </a:rPr>
              <a:t>：</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60648"/>
            <a:ext cx="1101584" cy="369332"/>
          </a:xfrm>
          <a:prstGeom prst="rect">
            <a:avLst/>
          </a:prstGeom>
        </p:spPr>
        <p:txBody>
          <a:bodyPr wrap="none">
            <a:spAutoFit/>
          </a:bodyPr>
          <a:lstStyle/>
          <a:p>
            <a:r>
              <a:rPr lang="en-US" altLang="zh-CN" b="1" dirty="0">
                <a:latin typeface="等线" panose="02010600030101010101" pitchFamily="2" charset="-122"/>
                <a:ea typeface="等线" panose="02010600030101010101" pitchFamily="2" charset="-122"/>
              </a:rPr>
              <a:t>3 </a:t>
            </a:r>
            <a:r>
              <a:rPr lang="zh-CN" altLang="zh-CN" b="1" dirty="0">
                <a:latin typeface="等线" panose="02010600030101010101" pitchFamily="2" charset="-122"/>
                <a:ea typeface="等线" panose="02010600030101010101" pitchFamily="2" charset="-122"/>
              </a:rPr>
              <a:t>思路：</a:t>
            </a:r>
            <a:endParaRPr lang="zh-CN" altLang="zh-CN" dirty="0">
              <a:latin typeface="等线" panose="02010600030101010101" pitchFamily="2" charset="-122"/>
              <a:ea typeface="等线" panose="02010600030101010101" pitchFamily="2" charset="-122"/>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836712"/>
            <a:ext cx="4352925" cy="1409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78380"/>
          <a:stretch>
            <a:fillRect/>
          </a:stretch>
        </p:blipFill>
        <p:spPr bwMode="auto">
          <a:xfrm>
            <a:off x="3173252" y="3717033"/>
            <a:ext cx="5038725" cy="409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548" y="3068960"/>
            <a:ext cx="962025"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0456"/>
          <a:stretch>
            <a:fillRect/>
          </a:stretch>
        </p:blipFill>
        <p:spPr bwMode="auto">
          <a:xfrm>
            <a:off x="3173251" y="4509120"/>
            <a:ext cx="5038725" cy="15077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357686" y="980728"/>
          <a:ext cx="1462087" cy="774700"/>
        </p:xfrm>
        <a:graphic>
          <a:graphicData uri="http://schemas.openxmlformats.org/presentationml/2006/ole">
            <mc:AlternateContent xmlns:mc="http://schemas.openxmlformats.org/markup-compatibility/2006">
              <mc:Choice xmlns:v="urn:schemas-microsoft-com:vml" Requires="v">
                <p:oleObj spid="_x0000_s38979" name="Equation" r:id="rId1" imgW="20726400" imgH="10972800" progId="Equation.DSMT4">
                  <p:embed/>
                </p:oleObj>
              </mc:Choice>
              <mc:Fallback>
                <p:oleObj name="Equation" r:id="rId1" imgW="20726400" imgH="10972800" progId="Equation.DSMT4">
                  <p:embed/>
                  <p:pic>
                    <p:nvPicPr>
                      <p:cNvPr id="0" name="图片 38978"/>
                      <p:cNvPicPr>
                        <a:picLocks noChangeAspect="1" noChangeArrowheads="1"/>
                      </p:cNvPicPr>
                      <p:nvPr/>
                    </p:nvPicPr>
                    <p:blipFill>
                      <a:blip r:embed="rId2"/>
                      <a:srcRect/>
                      <a:stretch>
                        <a:fillRect/>
                      </a:stretch>
                    </p:blipFill>
                    <p:spPr bwMode="auto">
                      <a:xfrm>
                        <a:off x="357686" y="980728"/>
                        <a:ext cx="1462087" cy="774700"/>
                      </a:xfrm>
                      <a:prstGeom prst="rect">
                        <a:avLst/>
                      </a:prstGeom>
                      <a:solidFill>
                        <a:schemeClr val="bg1">
                          <a:lumMod val="85000"/>
                        </a:schemeClr>
                      </a:solidFill>
                      <a:ln w="9525">
                        <a:solidFill>
                          <a:schemeClr val="tx1"/>
                        </a:solidFill>
                        <a:miter lim="800000"/>
                        <a:headEnd/>
                        <a:tailEnd/>
                      </a:ln>
                    </p:spPr>
                  </p:pic>
                </p:oleObj>
              </mc:Fallback>
            </mc:AlternateContent>
          </a:graphicData>
        </a:graphic>
      </p:graphicFrame>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839" y="3428999"/>
            <a:ext cx="1920759" cy="16944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5"/>
          <p:cNvSpPr>
            <a:spLocks noChangeArrowheads="1"/>
          </p:cNvSpPr>
          <p:nvPr/>
        </p:nvSpPr>
        <p:spPr bwMode="auto">
          <a:xfrm>
            <a:off x="323528" y="343678"/>
            <a:ext cx="1530404" cy="369332"/>
          </a:xfrm>
          <a:prstGeom prst="rect">
            <a:avLst/>
          </a:prstGeom>
          <a:solidFill>
            <a:schemeClr val="bg1">
              <a:lumMod val="85000"/>
            </a:schemeClr>
          </a:solidFill>
          <a:ln>
            <a:solidFill>
              <a:schemeClr val="tx1"/>
            </a:solidFill>
          </a:ln>
          <a:effectLst/>
        </p:spPr>
        <p:txBody>
          <a:bodyPr vert="horz" wrap="square" lIns="91440" tIns="45720" rIns="91440" bIns="45720" numCol="1" anchor="ctr" anchorCtr="0" compatLnSpc="1">
            <a:spAutoFit/>
          </a:bodyPr>
          <a:lstStyle/>
          <a:p>
            <a:r>
              <a:rPr lang="zh-CN" altLang="zh-CN" b="1" kern="100" dirty="0">
                <a:ea typeface="等线" panose="02010600030101010101" pitchFamily="2" charset="-122"/>
                <a:cs typeface="Times New Roman" panose="02020603050405020304"/>
              </a:rPr>
              <a:t>右</a:t>
            </a:r>
            <a:r>
              <a:rPr lang="zh-CN" altLang="zh-CN" b="1" dirty="0" smtClean="0"/>
              <a:t>单侧检验</a:t>
            </a:r>
            <a:endParaRPr lang="zh-CN" altLang="en-US" dirty="0"/>
          </a:p>
        </p:txBody>
      </p:sp>
      <p:graphicFrame>
        <p:nvGraphicFramePr>
          <p:cNvPr id="4" name="对象 3"/>
          <p:cNvGraphicFramePr>
            <a:graphicFrameLocks noChangeAspect="1"/>
          </p:cNvGraphicFramePr>
          <p:nvPr/>
        </p:nvGraphicFramePr>
        <p:xfrm>
          <a:off x="4788023" y="1300583"/>
          <a:ext cx="1309628" cy="359889"/>
        </p:xfrm>
        <a:graphic>
          <a:graphicData uri="http://schemas.openxmlformats.org/presentationml/2006/ole">
            <mc:AlternateContent xmlns:mc="http://schemas.openxmlformats.org/markup-compatibility/2006">
              <mc:Choice xmlns:v="urn:schemas-microsoft-com:vml" Requires="v">
                <p:oleObj spid="_x0000_s38980" name="Equation" r:id="rId4" imgW="17068800" imgH="5486400" progId="Equation.DSMT4">
                  <p:embed/>
                </p:oleObj>
              </mc:Choice>
              <mc:Fallback>
                <p:oleObj name="Equation" r:id="rId4" imgW="17068800" imgH="5486400" progId="Equation.DSMT4">
                  <p:embed/>
                  <p:pic>
                    <p:nvPicPr>
                      <p:cNvPr id="0" name="图片 38979"/>
                      <p:cNvPicPr>
                        <a:picLocks noChangeAspect="1" noChangeArrowheads="1"/>
                      </p:cNvPicPr>
                      <p:nvPr/>
                    </p:nvPicPr>
                    <p:blipFill>
                      <a:blip r:embed="rId5"/>
                      <a:srcRect/>
                      <a:stretch>
                        <a:fillRect/>
                      </a:stretch>
                    </p:blipFill>
                    <p:spPr bwMode="auto">
                      <a:xfrm>
                        <a:off x="4788023" y="1300583"/>
                        <a:ext cx="1309628" cy="359889"/>
                      </a:xfrm>
                      <a:prstGeom prst="rect">
                        <a:avLst/>
                      </a:prstGeom>
                      <a:solidFill>
                        <a:schemeClr val="bg1">
                          <a:lumMod val="85000"/>
                        </a:schemeClr>
                      </a:solidFill>
                      <a:ln>
                        <a:solidFill>
                          <a:schemeClr val="tx1"/>
                        </a:solidFill>
                      </a:ln>
                    </p:spPr>
                  </p:pic>
                </p:oleObj>
              </mc:Fallback>
            </mc:AlternateContent>
          </a:graphicData>
        </a:graphic>
      </p:graphicFrame>
      <p:sp>
        <p:nvSpPr>
          <p:cNvPr id="5" name="矩形 4"/>
          <p:cNvSpPr/>
          <p:nvPr/>
        </p:nvSpPr>
        <p:spPr>
          <a:xfrm>
            <a:off x="4788023" y="1844824"/>
            <a:ext cx="4030707" cy="1323439"/>
          </a:xfrm>
          <a:prstGeom prst="rect">
            <a:avLst/>
          </a:prstGeom>
          <a:solidFill>
            <a:schemeClr val="bg1">
              <a:lumMod val="85000"/>
            </a:schemeClr>
          </a:solidFill>
          <a:ln>
            <a:solidFill>
              <a:schemeClr val="tx1"/>
            </a:solidFill>
          </a:ln>
        </p:spPr>
        <p:txBody>
          <a:bodyPr wrap="square">
            <a:spAutoFit/>
          </a:bodyPr>
          <a:lstStyle/>
          <a:p>
            <a:r>
              <a:rPr lang="zh-CN" altLang="zh-CN" sz="2000" b="1" dirty="0">
                <a:latin typeface="等线" panose="02010600030101010101" pitchFamily="2" charset="-122"/>
                <a:ea typeface="等线" panose="02010600030101010101" pitchFamily="2" charset="-122"/>
              </a:rPr>
              <a:t>因为</a:t>
            </a:r>
            <a:r>
              <a:rPr lang="en-US" altLang="zh-CN" sz="2000" b="1" dirty="0" smtClean="0">
                <a:latin typeface="等线" panose="02010600030101010101" pitchFamily="2" charset="-122"/>
                <a:ea typeface="等线" panose="02010600030101010101" pitchFamily="2" charset="-122"/>
              </a:rPr>
              <a:t>-0.9&lt;1.64</a:t>
            </a:r>
            <a:r>
              <a:rPr lang="zh-CN" altLang="zh-CN" sz="2000" b="1" dirty="0" smtClean="0">
                <a:latin typeface="等线" panose="02010600030101010101" pitchFamily="2" charset="-122"/>
                <a:ea typeface="等线" panose="02010600030101010101" pitchFamily="2" charset="-122"/>
              </a:rPr>
              <a:t>，</a:t>
            </a:r>
            <a:endParaRPr lang="en-US" altLang="zh-CN" sz="2000" b="1" dirty="0" smtClean="0">
              <a:latin typeface="等线" panose="02010600030101010101" pitchFamily="2" charset="-122"/>
              <a:ea typeface="等线" panose="02010600030101010101" pitchFamily="2" charset="-122"/>
            </a:endParaRPr>
          </a:p>
          <a:p>
            <a:r>
              <a:rPr lang="zh-CN" altLang="zh-CN" sz="2000" b="1" dirty="0" smtClean="0">
                <a:latin typeface="等线" panose="02010600030101010101" pitchFamily="2" charset="-122"/>
                <a:ea typeface="等线" panose="02010600030101010101" pitchFamily="2" charset="-122"/>
              </a:rPr>
              <a:t>所以</a:t>
            </a:r>
            <a:r>
              <a:rPr lang="zh-CN" altLang="zh-CN" sz="2000" b="1" dirty="0">
                <a:latin typeface="等线" panose="02010600030101010101" pitchFamily="2" charset="-122"/>
                <a:ea typeface="等线" panose="02010600030101010101" pitchFamily="2" charset="-122"/>
              </a:rPr>
              <a:t>不能拒绝原假设</a:t>
            </a:r>
            <a:r>
              <a:rPr lang="zh-CN" altLang="zh-CN" sz="2000" b="1" dirty="0" smtClean="0">
                <a:latin typeface="等线" panose="02010600030101010101" pitchFamily="2" charset="-122"/>
                <a:ea typeface="等线" panose="02010600030101010101" pitchFamily="2" charset="-122"/>
              </a:rPr>
              <a:t>，</a:t>
            </a:r>
            <a:endParaRPr lang="en-US" altLang="zh-CN" sz="2000" b="1" dirty="0" smtClean="0">
              <a:latin typeface="等线" panose="02010600030101010101" pitchFamily="2" charset="-122"/>
              <a:ea typeface="等线" panose="02010600030101010101" pitchFamily="2" charset="-122"/>
            </a:endParaRPr>
          </a:p>
          <a:p>
            <a:r>
              <a:rPr lang="zh-CN" altLang="zh-CN" sz="2000" b="1" dirty="0" smtClean="0">
                <a:latin typeface="等线" panose="02010600030101010101" pitchFamily="2" charset="-122"/>
                <a:ea typeface="等线" panose="02010600030101010101" pitchFamily="2" charset="-122"/>
              </a:rPr>
              <a:t>即</a:t>
            </a:r>
            <a:r>
              <a:rPr lang="zh-CN" altLang="zh-CN" sz="2000" b="1" dirty="0">
                <a:latin typeface="等线" panose="02010600030101010101" pitchFamily="2" charset="-122"/>
                <a:ea typeface="等线" panose="02010600030101010101" pitchFamily="2" charset="-122"/>
              </a:rPr>
              <a:t>认为这批灯管的</a:t>
            </a:r>
            <a:r>
              <a:rPr lang="zh-CN" altLang="zh-CN" sz="2000" b="1" dirty="0" smtClean="0">
                <a:latin typeface="等线" panose="02010600030101010101" pitchFamily="2" charset="-122"/>
                <a:ea typeface="等线" panose="02010600030101010101" pitchFamily="2" charset="-122"/>
              </a:rPr>
              <a:t>平均寿命</a:t>
            </a:r>
            <a:r>
              <a:rPr lang="zh-CN" altLang="zh-CN" sz="2000" b="1" dirty="0" smtClean="0">
                <a:solidFill>
                  <a:srgbClr val="FF0000"/>
                </a:solidFill>
                <a:latin typeface="等线" panose="02010600030101010101" pitchFamily="2" charset="-122"/>
                <a:ea typeface="等线" panose="02010600030101010101" pitchFamily="2" charset="-122"/>
              </a:rPr>
              <a:t>低于</a:t>
            </a:r>
            <a:r>
              <a:rPr lang="en-US" altLang="zh-CN" sz="2000" b="1" dirty="0">
                <a:latin typeface="等线" panose="02010600030101010101" pitchFamily="2" charset="-122"/>
                <a:ea typeface="等线" panose="02010600030101010101" pitchFamily="2" charset="-122"/>
              </a:rPr>
              <a:t>1000</a:t>
            </a:r>
            <a:r>
              <a:rPr lang="zh-CN" altLang="zh-CN" sz="2000" b="1" dirty="0">
                <a:latin typeface="等线" panose="02010600030101010101" pitchFamily="2" charset="-122"/>
                <a:ea typeface="等线" panose="02010600030101010101" pitchFamily="2" charset="-122"/>
              </a:rPr>
              <a:t>小时</a:t>
            </a:r>
            <a:r>
              <a:rPr lang="zh-CN" altLang="zh-CN" sz="2000" b="1" dirty="0" smtClean="0">
                <a:latin typeface="等线" panose="02010600030101010101" pitchFamily="2" charset="-122"/>
                <a:ea typeface="等线" panose="02010600030101010101" pitchFamily="2" charset="-122"/>
              </a:rPr>
              <a:t>，</a:t>
            </a:r>
            <a:r>
              <a:rPr lang="zh-CN" altLang="en-US" sz="2000" b="1" dirty="0" smtClean="0">
                <a:latin typeface="等线" panose="02010600030101010101" pitchFamily="2" charset="-122"/>
                <a:ea typeface="等线" panose="02010600030101010101" pitchFamily="2" charset="-122"/>
              </a:rPr>
              <a:t>不</a:t>
            </a:r>
            <a:r>
              <a:rPr lang="zh-CN" altLang="zh-CN" sz="2000" b="1" dirty="0" smtClean="0">
                <a:latin typeface="等线" panose="02010600030101010101" pitchFamily="2" charset="-122"/>
                <a:ea typeface="等线" panose="02010600030101010101" pitchFamily="2" charset="-122"/>
              </a:rPr>
              <a:t>可以</a:t>
            </a:r>
            <a:r>
              <a:rPr lang="zh-CN" altLang="zh-CN" sz="2000" b="1" dirty="0">
                <a:latin typeface="等线" panose="02010600030101010101" pitchFamily="2" charset="-122"/>
                <a:ea typeface="等线" panose="02010600030101010101" pitchFamily="2" charset="-122"/>
              </a:rPr>
              <a:t>购买。</a:t>
            </a:r>
            <a:endParaRPr lang="zh-CN" altLang="zh-CN" sz="2000" dirty="0">
              <a:latin typeface="等线" panose="02010600030101010101" pitchFamily="2" charset="-122"/>
              <a:ea typeface="等线" panose="02010600030101010101" pitchFamily="2" charset="-122"/>
            </a:endParaRPr>
          </a:p>
        </p:txBody>
      </p:sp>
      <p:pic>
        <p:nvPicPr>
          <p:cNvPr id="389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6479" y="343678"/>
            <a:ext cx="1952053" cy="136815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矩形 9"/>
          <p:cNvSpPr/>
          <p:nvPr/>
        </p:nvSpPr>
        <p:spPr>
          <a:xfrm>
            <a:off x="4967866" y="5301208"/>
            <a:ext cx="3867124" cy="1323439"/>
          </a:xfrm>
          <a:prstGeom prst="rect">
            <a:avLst/>
          </a:prstGeom>
          <a:solidFill>
            <a:schemeClr val="bg1">
              <a:lumMod val="85000"/>
            </a:schemeClr>
          </a:solidFill>
          <a:ln>
            <a:solidFill>
              <a:schemeClr val="tx1"/>
            </a:solidFill>
          </a:ln>
        </p:spPr>
        <p:txBody>
          <a:bodyPr wrap="square">
            <a:spAutoFit/>
          </a:bodyPr>
          <a:lstStyle/>
          <a:p>
            <a:r>
              <a:rPr lang="zh-CN" altLang="zh-CN" sz="2000" b="1" dirty="0">
                <a:latin typeface="等线" panose="02010600030101010101" pitchFamily="2" charset="-122"/>
                <a:ea typeface="等线" panose="02010600030101010101" pitchFamily="2" charset="-122"/>
              </a:rPr>
              <a:t>因为</a:t>
            </a:r>
            <a:r>
              <a:rPr lang="en-US" altLang="zh-CN" sz="2000" b="1" dirty="0">
                <a:latin typeface="等线" panose="02010600030101010101" pitchFamily="2" charset="-122"/>
                <a:ea typeface="等线" panose="02010600030101010101" pitchFamily="2" charset="-122"/>
              </a:rPr>
              <a:t>-1.64&lt;-0.9</a:t>
            </a:r>
            <a:r>
              <a:rPr lang="zh-CN" altLang="zh-CN" sz="2000" b="1" dirty="0" smtClean="0">
                <a:latin typeface="等线" panose="02010600030101010101" pitchFamily="2" charset="-122"/>
                <a:ea typeface="等线" panose="02010600030101010101" pitchFamily="2" charset="-122"/>
              </a:rPr>
              <a:t>，</a:t>
            </a:r>
            <a:endParaRPr lang="en-US" altLang="zh-CN" sz="2000" b="1" dirty="0" smtClean="0">
              <a:latin typeface="等线" panose="02010600030101010101" pitchFamily="2" charset="-122"/>
              <a:ea typeface="等线" panose="02010600030101010101" pitchFamily="2" charset="-122"/>
            </a:endParaRPr>
          </a:p>
          <a:p>
            <a:r>
              <a:rPr lang="zh-CN" altLang="zh-CN" sz="2000" b="1" dirty="0" smtClean="0">
                <a:latin typeface="等线" panose="02010600030101010101" pitchFamily="2" charset="-122"/>
                <a:ea typeface="等线" panose="02010600030101010101" pitchFamily="2" charset="-122"/>
              </a:rPr>
              <a:t>所以</a:t>
            </a:r>
            <a:r>
              <a:rPr lang="zh-CN" altLang="zh-CN" sz="2000" b="1" dirty="0">
                <a:latin typeface="等线" panose="02010600030101010101" pitchFamily="2" charset="-122"/>
                <a:ea typeface="等线" panose="02010600030101010101" pitchFamily="2" charset="-122"/>
              </a:rPr>
              <a:t>不能拒绝原假设</a:t>
            </a:r>
            <a:r>
              <a:rPr lang="zh-CN" altLang="zh-CN" sz="2000" b="1" dirty="0" smtClean="0">
                <a:latin typeface="等线" panose="02010600030101010101" pitchFamily="2" charset="-122"/>
                <a:ea typeface="等线" panose="02010600030101010101" pitchFamily="2" charset="-122"/>
              </a:rPr>
              <a:t>，</a:t>
            </a:r>
            <a:endParaRPr lang="en-US" altLang="zh-CN" sz="2000" b="1" dirty="0" smtClean="0">
              <a:latin typeface="等线" panose="02010600030101010101" pitchFamily="2" charset="-122"/>
              <a:ea typeface="等线" panose="02010600030101010101" pitchFamily="2" charset="-122"/>
            </a:endParaRPr>
          </a:p>
          <a:p>
            <a:r>
              <a:rPr lang="zh-CN" altLang="zh-CN" sz="2000" b="1" dirty="0" smtClean="0">
                <a:latin typeface="等线" panose="02010600030101010101" pitchFamily="2" charset="-122"/>
                <a:ea typeface="等线" panose="02010600030101010101" pitchFamily="2" charset="-122"/>
              </a:rPr>
              <a:t>即</a:t>
            </a:r>
            <a:r>
              <a:rPr lang="zh-CN" altLang="zh-CN" sz="2000" b="1" dirty="0">
                <a:latin typeface="等线" panose="02010600030101010101" pitchFamily="2" charset="-122"/>
                <a:ea typeface="等线" panose="02010600030101010101" pitchFamily="2" charset="-122"/>
              </a:rPr>
              <a:t>认为这批灯管的平均寿命</a:t>
            </a:r>
            <a:r>
              <a:rPr lang="zh-CN" altLang="zh-CN" sz="2000" b="1" dirty="0">
                <a:solidFill>
                  <a:srgbClr val="FF0000"/>
                </a:solidFill>
                <a:latin typeface="等线" panose="02010600030101010101" pitchFamily="2" charset="-122"/>
                <a:ea typeface="等线" panose="02010600030101010101" pitchFamily="2" charset="-122"/>
              </a:rPr>
              <a:t>不低于</a:t>
            </a:r>
            <a:r>
              <a:rPr lang="en-US" altLang="zh-CN" sz="2000" b="1" dirty="0">
                <a:latin typeface="等线" panose="02010600030101010101" pitchFamily="2" charset="-122"/>
                <a:ea typeface="等线" panose="02010600030101010101" pitchFamily="2" charset="-122"/>
              </a:rPr>
              <a:t>1000</a:t>
            </a:r>
            <a:r>
              <a:rPr lang="zh-CN" altLang="zh-CN" sz="2000" b="1" dirty="0">
                <a:latin typeface="等线" panose="02010600030101010101" pitchFamily="2" charset="-122"/>
                <a:ea typeface="等线" panose="02010600030101010101" pitchFamily="2" charset="-122"/>
              </a:rPr>
              <a:t>小时，可以购买。</a:t>
            </a:r>
            <a:endParaRPr lang="zh-CN" altLang="zh-CN" sz="2000" dirty="0">
              <a:latin typeface="等线" panose="02010600030101010101" pitchFamily="2" charset="-122"/>
              <a:ea typeface="等线" panose="02010600030101010101" pitchFamily="2" charset="-122"/>
            </a:endParaRPr>
          </a:p>
        </p:txBody>
      </p:sp>
      <p:sp>
        <p:nvSpPr>
          <p:cNvPr id="11" name="Rectangle 5"/>
          <p:cNvSpPr>
            <a:spLocks noChangeArrowheads="1"/>
          </p:cNvSpPr>
          <p:nvPr/>
        </p:nvSpPr>
        <p:spPr bwMode="auto">
          <a:xfrm>
            <a:off x="281290" y="3786300"/>
            <a:ext cx="1440160" cy="369332"/>
          </a:xfrm>
          <a:prstGeom prst="rect">
            <a:avLst/>
          </a:prstGeom>
          <a:solidFill>
            <a:schemeClr val="bg1">
              <a:lumMod val="85000"/>
            </a:schemeClr>
          </a:solidFill>
          <a:ln>
            <a:solidFill>
              <a:schemeClr val="tx1"/>
            </a:solidFill>
          </a:ln>
          <a:effectLst/>
        </p:spPr>
        <p:txBody>
          <a:bodyPr vert="horz" wrap="square" lIns="91440" tIns="45720" rIns="91440" bIns="45720" numCol="1" anchor="ctr" anchorCtr="0" compatLnSpc="1">
            <a:spAutoFit/>
          </a:bodyPr>
          <a:lstStyle/>
          <a:p>
            <a:r>
              <a:rPr lang="zh-CN" altLang="zh-CN" b="1" dirty="0"/>
              <a:t>左单侧检验</a:t>
            </a:r>
            <a:endParaRPr lang="zh-CN" altLang="en-US" dirty="0"/>
          </a:p>
        </p:txBody>
      </p:sp>
      <p:graphicFrame>
        <p:nvGraphicFramePr>
          <p:cNvPr id="6" name="对象 5"/>
          <p:cNvGraphicFramePr>
            <a:graphicFrameLocks noChangeAspect="1"/>
          </p:cNvGraphicFramePr>
          <p:nvPr/>
        </p:nvGraphicFramePr>
        <p:xfrm>
          <a:off x="323528" y="4483417"/>
          <a:ext cx="1462088" cy="774700"/>
        </p:xfrm>
        <a:graphic>
          <a:graphicData uri="http://schemas.openxmlformats.org/presentationml/2006/ole">
            <mc:AlternateContent xmlns:mc="http://schemas.openxmlformats.org/markup-compatibility/2006">
              <mc:Choice xmlns:v="urn:schemas-microsoft-com:vml" Requires="v">
                <p:oleObj spid="_x0000_s38981" name="Equation" r:id="rId7" imgW="20726400" imgH="10972800" progId="Equation.DSMT4">
                  <p:embed/>
                </p:oleObj>
              </mc:Choice>
              <mc:Fallback>
                <p:oleObj name="Equation" r:id="rId7" imgW="20726400" imgH="10972800"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4483417"/>
                        <a:ext cx="1462088" cy="774700"/>
                      </a:xfrm>
                      <a:prstGeom prst="rect">
                        <a:avLst/>
                      </a:prstGeom>
                      <a:solidFill>
                        <a:schemeClr val="bg1">
                          <a:lumMod val="85000"/>
                        </a:schemeClr>
                      </a:solidFill>
                      <a:ln w="9525">
                        <a:solidFill>
                          <a:schemeClr val="tx1"/>
                        </a:solidFill>
                        <a:miter lim="800000"/>
                        <a:headEnd/>
                        <a:tailEnd/>
                      </a:ln>
                    </p:spPr>
                  </p:pic>
                </p:oleObj>
              </mc:Fallback>
            </mc:AlternateContent>
          </a:graphicData>
        </a:graphic>
      </p:graphicFrame>
      <p:graphicFrame>
        <p:nvGraphicFramePr>
          <p:cNvPr id="8" name="对象 7"/>
          <p:cNvGraphicFramePr>
            <a:graphicFrameLocks noChangeAspect="1"/>
          </p:cNvGraphicFramePr>
          <p:nvPr/>
        </p:nvGraphicFramePr>
        <p:xfrm>
          <a:off x="4989389" y="4752847"/>
          <a:ext cx="1188310" cy="358614"/>
        </p:xfrm>
        <a:graphic>
          <a:graphicData uri="http://schemas.openxmlformats.org/presentationml/2006/ole">
            <mc:AlternateContent xmlns:mc="http://schemas.openxmlformats.org/markup-compatibility/2006">
              <mc:Choice xmlns:v="urn:schemas-microsoft-com:vml" Requires="v">
                <p:oleObj spid="_x0000_s38982" name="Equation" r:id="rId9" imgW="812165" imgH="228600" progId="Equation.DSMT4">
                  <p:embed/>
                </p:oleObj>
              </mc:Choice>
              <mc:Fallback>
                <p:oleObj name="Equation" r:id="rId9" imgW="812165" imgH="228600" progId="Equation.DSMT4">
                  <p:embed/>
                  <p:pic>
                    <p:nvPicPr>
                      <p:cNvPr id="0" name="对象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9389" y="4752847"/>
                        <a:ext cx="1188310" cy="358614"/>
                      </a:xfrm>
                      <a:prstGeom prst="rect">
                        <a:avLst/>
                      </a:prstGeom>
                      <a:solidFill>
                        <a:schemeClr val="bg1">
                          <a:lumMod val="85000"/>
                        </a:schemeClr>
                      </a:solidFill>
                      <a:ln>
                        <a:solidFill>
                          <a:schemeClr val="tx1"/>
                        </a:solidFill>
                      </a:ln>
                    </p:spPr>
                  </p:pic>
                </p:oleObj>
              </mc:Fallback>
            </mc:AlternateContent>
          </a:graphicData>
        </a:graphic>
      </p:graphicFrame>
      <p:sp>
        <p:nvSpPr>
          <p:cNvPr id="9" name="Rectangle 1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2411760" y="1052736"/>
          <a:ext cx="1901582" cy="1316480"/>
        </p:xfrm>
        <a:graphic>
          <a:graphicData uri="http://schemas.openxmlformats.org/presentationml/2006/ole">
            <mc:AlternateContent xmlns:mc="http://schemas.openxmlformats.org/markup-compatibility/2006">
              <mc:Choice xmlns:v="urn:schemas-microsoft-com:vml" Requires="v">
                <p:oleObj spid="_x0000_s38983" name="Equation" r:id="rId11" imgW="1256665" imgH="862965" progId="Equation.DSMT4">
                  <p:embed/>
                </p:oleObj>
              </mc:Choice>
              <mc:Fallback>
                <p:oleObj name="Equation" r:id="rId11" imgW="1256665" imgH="862965"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1760" y="1052736"/>
                        <a:ext cx="1901582" cy="1316480"/>
                      </a:xfrm>
                      <a:prstGeom prst="rect">
                        <a:avLst/>
                      </a:prstGeom>
                      <a:solidFill>
                        <a:schemeClr val="bg1">
                          <a:lumMod val="85000"/>
                        </a:schemeClr>
                      </a:solidFill>
                      <a:ln>
                        <a:solidFill>
                          <a:schemeClr val="tx1"/>
                        </a:solidFill>
                      </a:ln>
                    </p:spPr>
                  </p:pic>
                </p:oleObj>
              </mc:Fallback>
            </mc:AlternateContent>
          </a:graphicData>
        </a:graphic>
      </p:graphicFrame>
      <p:sp>
        <p:nvSpPr>
          <p:cNvPr id="16" name="右箭头 15"/>
          <p:cNvSpPr/>
          <p:nvPr/>
        </p:nvSpPr>
        <p:spPr>
          <a:xfrm>
            <a:off x="1853931" y="1339563"/>
            <a:ext cx="488895" cy="140965"/>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4355976" y="2060848"/>
            <a:ext cx="432047" cy="140965"/>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p:cNvGraphicFramePr>
            <a:graphicFrameLocks noChangeAspect="1"/>
          </p:cNvGraphicFramePr>
          <p:nvPr/>
        </p:nvGraphicFramePr>
        <p:xfrm>
          <a:off x="2446112" y="4453442"/>
          <a:ext cx="1901825" cy="1316037"/>
        </p:xfrm>
        <a:graphic>
          <a:graphicData uri="http://schemas.openxmlformats.org/presentationml/2006/ole">
            <mc:AlternateContent xmlns:mc="http://schemas.openxmlformats.org/markup-compatibility/2006">
              <mc:Choice xmlns:v="urn:schemas-microsoft-com:vml" Requires="v">
                <p:oleObj spid="_x0000_s38984" name="Equation" r:id="rId13" imgW="1256665" imgH="862965" progId="Equation.DSMT4">
                  <p:embed/>
                </p:oleObj>
              </mc:Choice>
              <mc:Fallback>
                <p:oleObj name="Equation" r:id="rId13" imgW="1256665" imgH="862965" progId="Equation.DSMT4">
                  <p:embed/>
                  <p:pic>
                    <p:nvPicPr>
                      <p:cNvPr id="0" name="对象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6112" y="4453442"/>
                        <a:ext cx="1901825" cy="1316037"/>
                      </a:xfrm>
                      <a:prstGeom prst="rect">
                        <a:avLst/>
                      </a:prstGeom>
                      <a:solidFill>
                        <a:srgbClr val="D9D9D9"/>
                      </a:solidFill>
                      <a:ln w="9525">
                        <a:solidFill>
                          <a:schemeClr val="tx1"/>
                        </a:solidFill>
                        <a:miter lim="800000"/>
                        <a:headEnd/>
                        <a:tailEnd/>
                      </a:ln>
                    </p:spPr>
                  </p:pic>
                </p:oleObj>
              </mc:Fallback>
            </mc:AlternateContent>
          </a:graphicData>
        </a:graphic>
      </p:graphicFrame>
      <p:sp>
        <p:nvSpPr>
          <p:cNvPr id="19" name="右箭头 18"/>
          <p:cNvSpPr/>
          <p:nvPr/>
        </p:nvSpPr>
        <p:spPr>
          <a:xfrm>
            <a:off x="1818709" y="4725144"/>
            <a:ext cx="488895" cy="140965"/>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4376027" y="5328044"/>
            <a:ext cx="555744" cy="140965"/>
          </a:xfrm>
          <a:prstGeom prst="rightArrow">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83" r="23295"/>
          <a:stretch>
            <a:fillRect/>
          </a:stretch>
        </p:blipFill>
        <p:spPr bwMode="auto">
          <a:xfrm>
            <a:off x="505326" y="452518"/>
            <a:ext cx="5305927" cy="15121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95300" y="2348880"/>
          <a:ext cx="4076700" cy="781050"/>
        </p:xfrm>
        <a:graphic>
          <a:graphicData uri="http://schemas.openxmlformats.org/presentationml/2006/ole">
            <mc:AlternateContent xmlns:mc="http://schemas.openxmlformats.org/markup-compatibility/2006">
              <mc:Choice xmlns:v="urn:schemas-microsoft-com:vml" Requires="v">
                <p:oleObj spid="_x0000_s39947" name="Equation" r:id="rId2" imgW="2387600" imgH="457200" progId="Equation.DSMT4">
                  <p:embed/>
                </p:oleObj>
              </mc:Choice>
              <mc:Fallback>
                <p:oleObj name="Equation" r:id="rId2" imgW="2387600" imgH="457200" progId="Equation.DSMT4">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348880"/>
                        <a:ext cx="4076700" cy="781050"/>
                      </a:xfrm>
                      <a:prstGeom prst="rect">
                        <a:avLst/>
                      </a:prstGeom>
                      <a:solidFill>
                        <a:schemeClr val="bg1">
                          <a:lumMod val="85000"/>
                        </a:schemeClr>
                      </a:solidFill>
                      <a:ln>
                        <a:solidFill>
                          <a:schemeClr val="tx1"/>
                        </a:solidFill>
                      </a:ln>
                    </p:spPr>
                  </p:pic>
                </p:oleObj>
              </mc:Fallback>
            </mc:AlternateContent>
          </a:graphicData>
        </a:graphic>
      </p:graphicFrame>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328" y="3506954"/>
            <a:ext cx="4895850" cy="2562225"/>
          </a:xfrm>
          <a:prstGeom prst="rect">
            <a:avLst/>
          </a:prstGeom>
          <a:solidFill>
            <a:srgbClr val="92D050"/>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424317"/>
            <a:ext cx="2864887" cy="400110"/>
          </a:xfrm>
          <a:prstGeom prst="rect">
            <a:avLst/>
          </a:prstGeom>
        </p:spPr>
        <p:txBody>
          <a:bodyPr wrap="none">
            <a:spAutoFit/>
          </a:bodyPr>
          <a:lstStyle/>
          <a:p>
            <a:r>
              <a:rPr lang="en-US" altLang="zh-CN" sz="2000" b="1" dirty="0">
                <a:ea typeface="等线" panose="02010600030101010101" pitchFamily="2" charset="-122"/>
              </a:rPr>
              <a:t>7.4.2 </a:t>
            </a:r>
            <a:r>
              <a:rPr lang="zh-CN" altLang="zh-CN" sz="2000" b="1" dirty="0">
                <a:ea typeface="等线" panose="02010600030101010101" pitchFamily="2" charset="-122"/>
              </a:rPr>
              <a:t>利用</a:t>
            </a:r>
            <a:r>
              <a:rPr lang="en-US" altLang="zh-CN" sz="2000" b="1" dirty="0">
                <a:ea typeface="等线" panose="02010600030101010101" pitchFamily="2" charset="-122"/>
              </a:rPr>
              <a:t>P</a:t>
            </a:r>
            <a:r>
              <a:rPr lang="zh-CN" altLang="zh-CN" sz="2000" b="1" dirty="0">
                <a:ea typeface="等线" panose="02010600030101010101" pitchFamily="2" charset="-122"/>
              </a:rPr>
              <a:t>值进行决策</a:t>
            </a:r>
            <a:endParaRPr lang="zh-CN" altLang="zh-CN" sz="2000" b="1" dirty="0">
              <a:ea typeface="等线" panose="02010600030101010101" pitchFamily="2" charset="-122"/>
            </a:endParaRPr>
          </a:p>
        </p:txBody>
      </p:sp>
      <p:pic>
        <p:nvPicPr>
          <p:cNvPr id="409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3071" y="1069650"/>
            <a:ext cx="3673733" cy="4919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4297313"/>
            <a:ext cx="2237821" cy="1678099"/>
          </a:xfrm>
          <a:prstGeom prst="rect">
            <a:avLst/>
          </a:prstGeom>
          <a:solidFill>
            <a:srgbClr val="92D050"/>
          </a:solidFill>
          <a:ln w="9525">
            <a:solidFill>
              <a:schemeClr val="tx1"/>
            </a:solidFill>
            <a:miter lim="800000"/>
            <a:headEnd/>
            <a:tailEnd/>
          </a:ln>
        </p:spPr>
      </p:pic>
      <p:pic>
        <p:nvPicPr>
          <p:cNvPr id="409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066" y="4297313"/>
            <a:ext cx="2196244" cy="16780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298" y="2253353"/>
            <a:ext cx="2088232" cy="162686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6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3" y="1069650"/>
            <a:ext cx="4481482" cy="885825"/>
          </a:xfrm>
          <a:prstGeom prst="rect">
            <a:avLst/>
          </a:prstGeom>
          <a:solidFill>
            <a:srgbClr val="92D050"/>
          </a:solid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404664"/>
            <a:ext cx="1947969" cy="400110"/>
          </a:xfrm>
          <a:prstGeom prst="rect">
            <a:avLst/>
          </a:prstGeom>
        </p:spPr>
        <p:txBody>
          <a:bodyPr wrap="none">
            <a:spAutoFit/>
          </a:bodyPr>
          <a:lstStyle/>
          <a:p>
            <a:r>
              <a:rPr lang="en-US" altLang="zh-CN" sz="2000" b="1" dirty="0">
                <a:ea typeface="等线" panose="02010600030101010101" pitchFamily="2" charset="-122"/>
              </a:rPr>
              <a:t>7.4.3 </a:t>
            </a:r>
            <a:r>
              <a:rPr lang="zh-CN" altLang="zh-CN" sz="2000" b="1" dirty="0">
                <a:ea typeface="等线" panose="02010600030101010101" pitchFamily="2" charset="-122"/>
              </a:rPr>
              <a:t>匹配样本</a:t>
            </a:r>
            <a:endParaRPr lang="zh-CN" altLang="zh-CN" sz="2000" b="1" dirty="0">
              <a:ea typeface="等线" panose="02010600030101010101" pitchFamily="2" charset="-122"/>
            </a:endParaRPr>
          </a:p>
        </p:txBody>
      </p:sp>
      <p:pic>
        <p:nvPicPr>
          <p:cNvPr id="419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1485900"/>
            <a:ext cx="4724400" cy="1943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861048"/>
            <a:ext cx="4819650" cy="19145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848100" y="2844800"/>
              <a:ext cx="190500" cy="317500"/>
            </p14:xfrm>
          </p:contentPart>
        </mc:Choice>
        <mc:Fallback xmlns="">
          <p:pic>
            <p:nvPicPr>
              <p:cNvPr id="3" name="墨迹 2"/>
            </p:nvPicPr>
            <p:blipFill>
              <a:blip r:embed="rId4"/>
            </p:blipFill>
            <p:spPr>
              <a:xfrm>
                <a:off x="3848100" y="2844800"/>
                <a:ext cx="190500" cy="317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3860800" y="3270250"/>
              <a:ext cx="139700" cy="38100"/>
            </p14:xfrm>
          </p:contentPart>
        </mc:Choice>
        <mc:Fallback xmlns="">
          <p:pic>
            <p:nvPicPr>
              <p:cNvPr id="4" name="墨迹 3"/>
            </p:nvPicPr>
            <p:blipFill>
              <a:blip r:embed="rId6"/>
            </p:blipFill>
            <p:spPr>
              <a:xfrm>
                <a:off x="3860800" y="3270250"/>
                <a:ext cx="139700" cy="381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3943350" y="3175000"/>
              <a:ext cx="101600" cy="273050"/>
            </p14:xfrm>
          </p:contentPart>
        </mc:Choice>
        <mc:Fallback xmlns="">
          <p:pic>
            <p:nvPicPr>
              <p:cNvPr id="5" name="墨迹 4"/>
            </p:nvPicPr>
            <p:blipFill>
              <a:blip r:embed="rId8"/>
            </p:blipFill>
            <p:spPr>
              <a:xfrm>
                <a:off x="3943350" y="3175000"/>
                <a:ext cx="101600" cy="2730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1568450" y="2851150"/>
              <a:ext cx="190500" cy="241300"/>
            </p14:xfrm>
          </p:contentPart>
        </mc:Choice>
        <mc:Fallback xmlns="">
          <p:pic>
            <p:nvPicPr>
              <p:cNvPr id="6" name="墨迹 5"/>
            </p:nvPicPr>
            <p:blipFill>
              <a:blip r:embed="rId10"/>
            </p:blipFill>
            <p:spPr>
              <a:xfrm>
                <a:off x="1568450" y="2851150"/>
                <a:ext cx="190500" cy="2413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1593850" y="2133600"/>
              <a:ext cx="133350" cy="228600"/>
            </p14:xfrm>
          </p:contentPart>
        </mc:Choice>
        <mc:Fallback xmlns="">
          <p:pic>
            <p:nvPicPr>
              <p:cNvPr id="7" name="墨迹 6"/>
            </p:nvPicPr>
            <p:blipFill>
              <a:blip r:embed="rId12"/>
            </p:blipFill>
            <p:spPr>
              <a:xfrm>
                <a:off x="1593850" y="2133600"/>
                <a:ext cx="133350" cy="2286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3689350" y="4508500"/>
              <a:ext cx="120650" cy="215900"/>
            </p14:xfrm>
          </p:contentPart>
        </mc:Choice>
        <mc:Fallback xmlns="">
          <p:pic>
            <p:nvPicPr>
              <p:cNvPr id="8" name="墨迹 7"/>
            </p:nvPicPr>
            <p:blipFill>
              <a:blip r:embed="rId14"/>
            </p:blipFill>
            <p:spPr>
              <a:xfrm>
                <a:off x="3689350" y="4508500"/>
                <a:ext cx="120650" cy="2159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3670300" y="5232400"/>
              <a:ext cx="139700" cy="215900"/>
            </p14:xfrm>
          </p:contentPart>
        </mc:Choice>
        <mc:Fallback xmlns="">
          <p:pic>
            <p:nvPicPr>
              <p:cNvPr id="9" name="墨迹 8"/>
            </p:nvPicPr>
            <p:blipFill>
              <a:blip r:embed="rId16"/>
            </p:blipFill>
            <p:spPr>
              <a:xfrm>
                <a:off x="3670300" y="5232400"/>
                <a:ext cx="139700" cy="215900"/>
              </a:xfrm>
              <a:prstGeom prst="rect"/>
            </p:spPr>
          </p:pic>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576" y="1196752"/>
            <a:ext cx="7639873"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258" y="404664"/>
            <a:ext cx="6962775"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53" y="2204864"/>
            <a:ext cx="4838700" cy="781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3" y="3259288"/>
            <a:ext cx="2705100" cy="12858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0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588523"/>
            <a:ext cx="3048000" cy="942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30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90" y="5105236"/>
            <a:ext cx="260985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8"/>
          <p:cNvSpPr>
            <a:spLocks noChangeArrowheads="1"/>
          </p:cNvSpPr>
          <p:nvPr/>
        </p:nvSpPr>
        <p:spPr bwMode="auto">
          <a:xfrm>
            <a:off x="3635895" y="5130805"/>
            <a:ext cx="5409827" cy="101566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因为</a:t>
            </a:r>
            <a:r>
              <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2.26&gt;1.833</a:t>
            </a: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，所以拒绝原假设，</a:t>
            </a:r>
            <a:endPar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即认为这些数据支持这个俱乐部的宣传，参加他们的训练后可以使肥胖者平均减重</a:t>
            </a:r>
            <a:r>
              <a:rPr kumimoji="0" lang="en-US" altLang="zh-CN"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5</a:t>
            </a:r>
            <a:r>
              <a:rPr kumimoji="0" lang="zh-CN" altLang="en-US" sz="2000"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公斤以上。</a:t>
            </a:r>
            <a:endParaRPr kumimoji="0" lang="zh-CN" altLang="en-US"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053" y="2832401"/>
            <a:ext cx="2172670" cy="17127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720" y="2300915"/>
            <a:ext cx="1914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65307" y="404664"/>
            <a:ext cx="1531188" cy="369332"/>
          </a:xfrm>
          <a:prstGeom prst="rect">
            <a:avLst/>
          </a:prstGeom>
        </p:spPr>
        <p:txBody>
          <a:bodyPr wrap="none">
            <a:spAutoFit/>
          </a:bodyPr>
          <a:lstStyle/>
          <a:p>
            <a:pPr algn="just">
              <a:spcAft>
                <a:spcPts val="0"/>
              </a:spcAft>
            </a:pPr>
            <a:r>
              <a:rPr lang="en-US" altLang="zh-CN" b="1" kern="100" dirty="0">
                <a:latin typeface="等线" panose="02010600030101010101" pitchFamily="2" charset="-122"/>
                <a:ea typeface="宋体" panose="02010600030101010101" pitchFamily="2" charset="-122"/>
              </a:rPr>
              <a:t>5 </a:t>
            </a:r>
            <a:r>
              <a:rPr lang="zh-CN" altLang="zh-CN" b="1" kern="100" dirty="0">
                <a:latin typeface="Times New Roman" panose="02020603050405020304"/>
                <a:ea typeface="等线" panose="02010600030101010101" pitchFamily="2" charset="-122"/>
              </a:rPr>
              <a:t>解决方法：</a:t>
            </a:r>
            <a:endParaRPr lang="zh-CN" altLang="zh-CN" sz="1200" kern="100" dirty="0">
              <a:effectLst/>
              <a:latin typeface="Times New Roman" panose="02020603050405020304"/>
              <a:ea typeface="宋体" panose="02010600030101010101" pitchFamily="2"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70" y="971235"/>
            <a:ext cx="3990975" cy="952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6"/>
          <p:cNvSpPr>
            <a:spLocks noChangeArrowheads="1"/>
          </p:cNvSpPr>
          <p:nvPr/>
        </p:nvSpPr>
        <p:spPr bwMode="auto">
          <a:xfrm>
            <a:off x="594871" y="2300915"/>
            <a:ext cx="9989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b="1" i="0" u="none" strike="noStrike" cap="none" normalizeH="0" baseline="0" dirty="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求解</a:t>
            </a:r>
            <a:r>
              <a:rPr kumimoji="0" lang="en-US" altLang="zh-CN" b="1" i="1" u="none" strike="noStrike" cap="none" normalizeH="0" baseline="0" dirty="0" smtClean="0">
                <a:ln>
                  <a:noFill/>
                </a:ln>
                <a:solidFill>
                  <a:schemeClr val="tx1"/>
                </a:solidFill>
                <a:effectLst/>
                <a:latin typeface="Microsoft JhengHei" panose="020B0604030504040204" pitchFamily="34" charset="-120"/>
                <a:ea typeface="Microsoft JhengHei" panose="020B0604030504040204" pitchFamily="34" charset="-120"/>
                <a:cs typeface="Arial Unicode MS" panose="020B0604020202020204" pitchFamily="34" charset="-122"/>
              </a:rPr>
              <a:t>d</a:t>
            </a:r>
            <a:endParaRPr kumimoji="0" lang="zh-CN" altLang="zh-CN" b="0" i="1" u="none" strike="noStrike" cap="none" normalizeH="0" baseline="0" dirty="0" smtClean="0">
              <a:ln>
                <a:noFill/>
              </a:ln>
              <a:solidFill>
                <a:schemeClr val="tx1"/>
              </a:solidFill>
              <a:effectLst/>
              <a:latin typeface="Microsoft JhengHei" panose="020B0604030504040204" pitchFamily="34" charset="-120"/>
              <a:ea typeface="Microsoft JhengHei" panose="020B0604030504040204" pitchFamily="34" charset="-120"/>
              <a:cs typeface="Arial Unicode MS" panose="020B0604020202020204" pitchFamily="34" charset="-122"/>
            </a:endParaRPr>
          </a:p>
        </p:txBody>
      </p:sp>
      <p:graphicFrame>
        <p:nvGraphicFramePr>
          <p:cNvPr id="7" name="对象 6"/>
          <p:cNvGraphicFramePr>
            <a:graphicFrameLocks noChangeAspect="1"/>
          </p:cNvGraphicFramePr>
          <p:nvPr/>
        </p:nvGraphicFramePr>
        <p:xfrm>
          <a:off x="251520" y="3284984"/>
          <a:ext cx="8435976" cy="2516188"/>
        </p:xfrm>
        <a:graphic>
          <a:graphicData uri="http://schemas.openxmlformats.org/presentationml/2006/ole">
            <mc:AlternateContent xmlns:mc="http://schemas.openxmlformats.org/markup-compatibility/2006">
              <mc:Choice xmlns:v="urn:schemas-microsoft-com:vml" Requires="v">
                <p:oleObj spid="_x0000_s8246" name="Equation" r:id="rId3" imgW="116433600" imgH="34747200" progId="Equation.DSMT4">
                  <p:embed/>
                </p:oleObj>
              </mc:Choice>
              <mc:Fallback>
                <p:oleObj name="Equation" r:id="rId3" imgW="116433600" imgH="34747200" progId="Equation.DSMT4">
                  <p:embed/>
                  <p:pic>
                    <p:nvPicPr>
                      <p:cNvPr id="0" name="图片 8245"/>
                      <p:cNvPicPr/>
                      <p:nvPr/>
                    </p:nvPicPr>
                    <p:blipFill>
                      <a:blip r:embed="rId4"/>
                      <a:stretch>
                        <a:fillRect/>
                      </a:stretch>
                    </p:blipFill>
                    <p:spPr>
                      <a:xfrm>
                        <a:off x="251520" y="3284984"/>
                        <a:ext cx="8435976" cy="2516188"/>
                      </a:xfrm>
                      <a:prstGeom prst="rect">
                        <a:avLst/>
                      </a:prstGeom>
                      <a:solidFill>
                        <a:schemeClr val="bg1">
                          <a:lumMod val="85000"/>
                        </a:schemeClr>
                      </a:solidFill>
                      <a:ln>
                        <a:solidFill>
                          <a:schemeClr val="tx1"/>
                        </a:solidFill>
                      </a:ln>
                    </p:spPr>
                  </p:pic>
                </p:oleObj>
              </mc:Fallback>
            </mc:AlternateContent>
          </a:graphicData>
        </a:graphic>
      </p:graphicFrame>
      <p:pic>
        <p:nvPicPr>
          <p:cNvPr id="8224"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421082"/>
            <a:ext cx="3568580" cy="24155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404664"/>
            <a:ext cx="4000500" cy="2171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233737"/>
            <a:ext cx="2571750" cy="1514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396" y="4221088"/>
            <a:ext cx="8382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3732" y="1315917"/>
            <a:ext cx="3615573" cy="2520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305" y="4941168"/>
            <a:ext cx="4953000" cy="10858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4048" y="2036075"/>
            <a:ext cx="3888432" cy="273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97636" y="4937357"/>
            <a:ext cx="4171950" cy="646331"/>
          </a:xfrm>
          <a:prstGeom prst="rect">
            <a:avLst/>
          </a:prstGeom>
          <a:solidFill>
            <a:srgbClr val="FFC000"/>
          </a:solidFill>
          <a:ln>
            <a:solidFill>
              <a:schemeClr val="tx1"/>
            </a:solidFill>
          </a:ln>
        </p:spPr>
        <p:txBody>
          <a:bodyPr wrap="square">
            <a:spAutoFit/>
          </a:bodyPr>
          <a:lstStyle/>
          <a:p>
            <a:pPr algn="just">
              <a:spcAft>
                <a:spcPts val="0"/>
              </a:spcAft>
            </a:pPr>
            <a:r>
              <a:rPr lang="zh-CN" altLang="zh-CN" b="1" kern="100" dirty="0" smtClean="0">
                <a:latin typeface="Times New Roman" panose="02020603050405020304"/>
                <a:ea typeface="等线" panose="02010600030101010101" pitchFamily="2" charset="-122"/>
              </a:rPr>
              <a:t>做出</a:t>
            </a:r>
            <a:r>
              <a:rPr lang="zh-CN" altLang="zh-CN" b="1" kern="100" dirty="0">
                <a:latin typeface="Times New Roman" panose="02020603050405020304"/>
                <a:ea typeface="等线" panose="02010600030101010101" pitchFamily="2" charset="-122"/>
              </a:rPr>
              <a:t>这个决策面临的犯错误的风险不大于</a:t>
            </a:r>
            <a:r>
              <a:rPr lang="en-US" altLang="zh-CN" b="1" kern="100" dirty="0">
                <a:latin typeface="Times New Roman" panose="02020603050405020304"/>
                <a:ea typeface="等线" panose="02010600030101010101" pitchFamily="2" charset="-122"/>
              </a:rPr>
              <a:t>5%</a:t>
            </a:r>
            <a:r>
              <a:rPr lang="zh-CN" altLang="zh-CN" b="1" kern="100" dirty="0" smtClean="0">
                <a:latin typeface="Times New Roman" panose="02020603050405020304"/>
                <a:ea typeface="等线" panose="02010600030101010101" pitchFamily="2" charset="-122"/>
              </a:rPr>
              <a:t>。</a:t>
            </a:r>
            <a:endParaRPr lang="zh-CN" altLang="zh-CN" sz="1200" kern="100" dirty="0">
              <a:effectLst/>
              <a:latin typeface="Times New Roman" panose="02020603050405020304"/>
              <a:ea typeface="宋体" panose="02010600030101010101" pitchFamily="2" charset="-122"/>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44" y="908720"/>
            <a:ext cx="4171950" cy="35718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4632" y="476672"/>
            <a:ext cx="3047247" cy="400110"/>
          </a:xfrm>
          <a:prstGeom prst="rect">
            <a:avLst/>
          </a:prstGeom>
        </p:spPr>
        <p:txBody>
          <a:bodyPr wrap="square">
            <a:spAutoFit/>
          </a:bodyPr>
          <a:lstStyle/>
          <a:p>
            <a:r>
              <a:rPr lang="en-US" altLang="zh-CN" sz="2000" b="1" dirty="0">
                <a:latin typeface="等线" panose="02010600030101010101" pitchFamily="2" charset="-122"/>
                <a:ea typeface="等线" panose="02010600030101010101" pitchFamily="2" charset="-122"/>
              </a:rPr>
              <a:t>7.1.2 </a:t>
            </a:r>
            <a:r>
              <a:rPr lang="zh-CN" altLang="zh-CN" sz="2000" b="1" dirty="0">
                <a:latin typeface="等线" panose="02010600030101010101" pitchFamily="2" charset="-122"/>
                <a:ea typeface="等线" panose="02010600030101010101" pitchFamily="2" charset="-122"/>
              </a:rPr>
              <a:t>假设检验的步骤</a:t>
            </a:r>
            <a:endParaRPr lang="zh-CN" altLang="zh-CN" sz="2000" b="1" dirty="0">
              <a:latin typeface="等线" panose="02010600030101010101" pitchFamily="2" charset="-122"/>
              <a:ea typeface="等线" panose="02010600030101010101" pitchFamily="2" charset="-122"/>
            </a:endParaRPr>
          </a:p>
        </p:txBody>
      </p:sp>
      <p:sp>
        <p:nvSpPr>
          <p:cNvPr id="4" name="矩形 3"/>
          <p:cNvSpPr/>
          <p:nvPr/>
        </p:nvSpPr>
        <p:spPr>
          <a:xfrm>
            <a:off x="710213" y="1140204"/>
            <a:ext cx="2781666" cy="369332"/>
          </a:xfrm>
          <a:prstGeom prst="rect">
            <a:avLst/>
          </a:prstGeom>
          <a:solidFill>
            <a:srgbClr val="92D050"/>
          </a:solidFill>
          <a:ln>
            <a:solidFill>
              <a:schemeClr val="tx1"/>
            </a:solidFill>
          </a:ln>
        </p:spPr>
        <p:txBody>
          <a:bodyPr wrap="square">
            <a:spAutoFit/>
          </a:bodyPr>
          <a:lstStyle/>
          <a:p>
            <a:pPr algn="just">
              <a:spcAft>
                <a:spcPts val="0"/>
              </a:spcAft>
            </a:pPr>
            <a:r>
              <a:rPr lang="en-US" altLang="zh-CN" b="1" kern="100" dirty="0">
                <a:latin typeface="等线" panose="02010600030101010101" pitchFamily="2" charset="-122"/>
                <a:ea typeface="宋体" panose="02010600030101010101" pitchFamily="2" charset="-122"/>
              </a:rPr>
              <a:t>1 </a:t>
            </a:r>
            <a:r>
              <a:rPr lang="zh-CN" altLang="zh-CN" b="1" kern="100" dirty="0">
                <a:latin typeface="Times New Roman" panose="02020603050405020304"/>
                <a:ea typeface="等线" panose="02010600030101010101" pitchFamily="2" charset="-122"/>
              </a:rPr>
              <a:t>提出原假设和</a:t>
            </a:r>
            <a:r>
              <a:rPr lang="zh-CN" altLang="zh-CN" b="1" kern="100" dirty="0" smtClean="0">
                <a:latin typeface="Times New Roman" panose="02020603050405020304"/>
                <a:ea typeface="等线" panose="02010600030101010101" pitchFamily="2" charset="-122"/>
              </a:rPr>
              <a:t>备择假设</a:t>
            </a:r>
            <a:endParaRPr lang="zh-CN" altLang="zh-CN" sz="1200" kern="100" dirty="0">
              <a:latin typeface="Times New Roman" panose="02020603050405020304"/>
              <a:ea typeface="宋体" panose="02010600030101010101" pitchFamily="2" charset="-122"/>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1599" y="2276872"/>
            <a:ext cx="6448425" cy="838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40" y="4149080"/>
            <a:ext cx="6553200" cy="819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矩形 4"/>
          <p:cNvSpPr/>
          <p:nvPr/>
        </p:nvSpPr>
        <p:spPr>
          <a:xfrm>
            <a:off x="783940" y="1700808"/>
            <a:ext cx="877163" cy="369332"/>
          </a:xfrm>
          <a:prstGeom prst="rect">
            <a:avLst/>
          </a:prstGeom>
          <a:solidFill>
            <a:schemeClr val="bg1">
              <a:lumMod val="85000"/>
            </a:schemeClr>
          </a:solidFill>
          <a:ln>
            <a:solidFill>
              <a:schemeClr val="tx1"/>
            </a:solidFill>
          </a:ln>
        </p:spPr>
        <p:txBody>
          <a:bodyPr wrap="none">
            <a:spAutoFit/>
          </a:bodyPr>
          <a:lstStyle/>
          <a:p>
            <a:pPr algn="just">
              <a:spcAft>
                <a:spcPts val="0"/>
              </a:spcAft>
            </a:pPr>
            <a:r>
              <a:rPr lang="zh-CN" altLang="zh-CN" b="1" kern="100" dirty="0">
                <a:latin typeface="Times New Roman" panose="02020603050405020304"/>
                <a:ea typeface="等线" panose="02010600030101010101" pitchFamily="2" charset="-122"/>
              </a:rPr>
              <a:t>原假设</a:t>
            </a:r>
            <a:endParaRPr lang="zh-CN" altLang="zh-CN" sz="1200" kern="100" dirty="0">
              <a:latin typeface="Times New Roman" panose="02020603050405020304"/>
              <a:ea typeface="宋体" panose="02010600030101010101" pitchFamily="2" charset="-122"/>
            </a:endParaRPr>
          </a:p>
        </p:txBody>
      </p:sp>
      <p:sp>
        <p:nvSpPr>
          <p:cNvPr id="6" name="矩形 5"/>
          <p:cNvSpPr/>
          <p:nvPr/>
        </p:nvSpPr>
        <p:spPr>
          <a:xfrm>
            <a:off x="791599" y="3476763"/>
            <a:ext cx="2095445" cy="369332"/>
          </a:xfrm>
          <a:prstGeom prst="rect">
            <a:avLst/>
          </a:prstGeom>
          <a:solidFill>
            <a:schemeClr val="bg1">
              <a:lumMod val="85000"/>
            </a:schemeClr>
          </a:solidFill>
          <a:ln>
            <a:solidFill>
              <a:schemeClr val="tx1"/>
            </a:solidFill>
          </a:ln>
        </p:spPr>
        <p:txBody>
          <a:bodyPr wrap="none">
            <a:spAutoFit/>
          </a:bodyPr>
          <a:lstStyle/>
          <a:p>
            <a:pPr algn="just">
              <a:spcAft>
                <a:spcPts val="0"/>
              </a:spcAft>
            </a:pPr>
            <a:r>
              <a:rPr lang="zh-CN" altLang="zh-CN" b="1" kern="100" dirty="0">
                <a:latin typeface="Times New Roman" panose="02020603050405020304"/>
                <a:ea typeface="等线" panose="02010600030101010101" pitchFamily="2" charset="-122"/>
              </a:rPr>
              <a:t>备择假设</a:t>
            </a:r>
            <a:r>
              <a:rPr lang="en-US" altLang="zh-CN" b="1" kern="100" dirty="0">
                <a:latin typeface="Times New Roman" panose="02020603050405020304"/>
                <a:ea typeface="等线" panose="02010600030101010101" pitchFamily="2" charset="-122"/>
              </a:rPr>
              <a:t>/</a:t>
            </a:r>
            <a:r>
              <a:rPr lang="zh-CN" altLang="zh-CN" b="1" kern="100" dirty="0">
                <a:latin typeface="Times New Roman" panose="02020603050405020304"/>
                <a:ea typeface="等线" panose="02010600030101010101" pitchFamily="2" charset="-122"/>
              </a:rPr>
              <a:t>替换假设</a:t>
            </a:r>
            <a:endParaRPr lang="zh-CN" altLang="zh-CN" sz="1200" kern="100" dirty="0">
              <a:effectLst/>
              <a:latin typeface="Times New Roman" panose="02020603050405020304"/>
              <a:ea typeface="宋体" panose="02010600030101010101" pitchFamily="2" charset="-122"/>
            </a:endParaRPr>
          </a:p>
        </p:txBody>
      </p:sp>
      <p:sp>
        <p:nvSpPr>
          <p:cNvPr id="8" name="矩形 7"/>
          <p:cNvSpPr/>
          <p:nvPr/>
        </p:nvSpPr>
        <p:spPr>
          <a:xfrm>
            <a:off x="783940" y="5404574"/>
            <a:ext cx="3416320" cy="369332"/>
          </a:xfrm>
          <a:prstGeom prst="rect">
            <a:avLst/>
          </a:prstGeom>
          <a:solidFill>
            <a:srgbClr val="FFC000"/>
          </a:solidFill>
        </p:spPr>
        <p:txBody>
          <a:bodyPr wrap="none">
            <a:spAutoFit/>
          </a:bodyPr>
          <a:lstStyle/>
          <a:p>
            <a:pPr algn="just">
              <a:spcAft>
                <a:spcPts val="0"/>
              </a:spcAft>
            </a:pPr>
            <a:r>
              <a:rPr lang="zh-CN" altLang="zh-CN" b="1" kern="100" dirty="0">
                <a:latin typeface="Times New Roman" panose="02020603050405020304"/>
                <a:ea typeface="等线" panose="02010600030101010101" pitchFamily="2" charset="-122"/>
              </a:rPr>
              <a:t>注：原假设与备择假设是互斥的</a:t>
            </a:r>
            <a:endParaRPr lang="zh-CN" altLang="zh-CN" sz="1200" kern="100" dirty="0">
              <a:effectLst/>
              <a:latin typeface="Times New Roman" panose="02020603050405020304"/>
              <a:ea typeface="宋体" panose="02010600030101010101" pitchFamily="2" charset="-122"/>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0</TotalTime>
  <Words>1336</Words>
  <Application>WPS 演示</Application>
  <PresentationFormat>全屏显示(4:3)</PresentationFormat>
  <Paragraphs>251</Paragraphs>
  <Slides>55</Slides>
  <Notes>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61</vt:i4>
      </vt:variant>
      <vt:variant>
        <vt:lpstr>幻灯片标题</vt:lpstr>
      </vt:variant>
      <vt:variant>
        <vt:i4>55</vt:i4>
      </vt:variant>
    </vt:vector>
  </HeadingPairs>
  <TitlesOfParts>
    <vt:vector size="135" baseType="lpstr">
      <vt:lpstr>Arial</vt:lpstr>
      <vt:lpstr>宋体</vt:lpstr>
      <vt:lpstr>Wingdings</vt:lpstr>
      <vt:lpstr>等线</vt:lpstr>
      <vt:lpstr>Wingdings 3</vt:lpstr>
      <vt:lpstr>Verdana</vt:lpstr>
      <vt:lpstr>Wingdings 2</vt:lpstr>
      <vt:lpstr>Times New Roman</vt:lpstr>
      <vt:lpstr>Times New Roman</vt:lpstr>
      <vt:lpstr>Microsoft JhengHei</vt:lpstr>
      <vt:lpstr>Arial Unicode MS</vt:lpstr>
      <vt:lpstr>Lucida Sans Unicode</vt:lpstr>
      <vt:lpstr>微软雅黑</vt:lpstr>
      <vt:lpstr>Arial Unicode MS</vt:lpstr>
      <vt:lpstr>Calibri</vt:lpstr>
      <vt:lpstr>黑体</vt:lpstr>
      <vt:lpstr>Symbol</vt:lpstr>
      <vt:lpstr>Wingdings</vt:lpstr>
      <vt:lpstr>聚合</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第7章  假设检验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Ghost Win7 SP1快速装机版  V2014/05/02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第8章  假设检验</dc:title>
  <dc:creator>深度技术</dc:creator>
  <cp:lastModifiedBy>前进</cp:lastModifiedBy>
  <cp:revision>99</cp:revision>
  <dcterms:created xsi:type="dcterms:W3CDTF">2017-04-23T23:32:00Z</dcterms:created>
  <dcterms:modified xsi:type="dcterms:W3CDTF">2020-04-15T15:30:19Z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